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24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0.xml" ContentType="application/vnd.openxmlformats-officedocument.them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Default Extension="png" ContentType="image/png"/>
  <Override PartName="/ppt/slideLayouts/slideLayout5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Default Extension="bin" ContentType="application/vnd.openxmlformats-officedocument.oleObject"/>
  <Override PartName="/ppt/presProps.xml" ContentType="application/vnd.openxmlformats-officedocument.presentationml.presProps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Layouts/slideLayout1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Layouts/slideLayout99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05.xml" ContentType="application/vnd.openxmlformats-officedocument.presentationml.slideLayout+xml"/>
  <Default Extension="jpeg" ContentType="image/jpeg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theme/theme13.xml" ContentType="application/vnd.openxmlformats-officedocument.theme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97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856" r:id="rId11"/>
    <p:sldMasterId id="2147483857" r:id="rId12"/>
  </p:sldMasterIdLst>
  <p:notesMasterIdLst>
    <p:notesMasterId r:id="rId33"/>
  </p:notesMasterIdLst>
  <p:sldIdLst>
    <p:sldId id="257" r:id="rId13"/>
    <p:sldId id="256" r:id="rId14"/>
    <p:sldId id="258" r:id="rId15"/>
    <p:sldId id="281" r:id="rId16"/>
    <p:sldId id="259" r:id="rId17"/>
    <p:sldId id="266" r:id="rId18"/>
    <p:sldId id="267" r:id="rId19"/>
    <p:sldId id="262" r:id="rId20"/>
    <p:sldId id="263" r:id="rId21"/>
    <p:sldId id="264" r:id="rId22"/>
    <p:sldId id="265" r:id="rId23"/>
    <p:sldId id="278" r:id="rId24"/>
    <p:sldId id="285" r:id="rId25"/>
    <p:sldId id="286" r:id="rId26"/>
    <p:sldId id="268" r:id="rId27"/>
    <p:sldId id="269" r:id="rId28"/>
    <p:sldId id="270" r:id="rId29"/>
    <p:sldId id="282" r:id="rId30"/>
    <p:sldId id="283" r:id="rId31"/>
    <p:sldId id="284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0000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99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wmf"/><Relationship Id="rId7" Type="http://schemas.openxmlformats.org/officeDocument/2006/relationships/image" Target="../media/image15.e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6" Type="http://schemas.openxmlformats.org/officeDocument/2006/relationships/image" Target="../media/image14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Relationship Id="rId9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wmf"/><Relationship Id="rId2" Type="http://schemas.openxmlformats.org/officeDocument/2006/relationships/image" Target="../media/image99.wmf"/><Relationship Id="rId1" Type="http://schemas.openxmlformats.org/officeDocument/2006/relationships/image" Target="../media/image98.wmf"/><Relationship Id="rId4" Type="http://schemas.openxmlformats.org/officeDocument/2006/relationships/image" Target="../media/image10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104.wmf"/><Relationship Id="rId1" Type="http://schemas.openxmlformats.org/officeDocument/2006/relationships/image" Target="../media/image103.wmf"/><Relationship Id="rId6" Type="http://schemas.openxmlformats.org/officeDocument/2006/relationships/image" Target="../media/image108.wmf"/><Relationship Id="rId5" Type="http://schemas.openxmlformats.org/officeDocument/2006/relationships/image" Target="../media/image107.wmf"/><Relationship Id="rId4" Type="http://schemas.openxmlformats.org/officeDocument/2006/relationships/image" Target="../media/image106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image" Target="../media/image36.wmf"/><Relationship Id="rId7" Type="http://schemas.openxmlformats.org/officeDocument/2006/relationships/image" Target="../media/image40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Relationship Id="rId6" Type="http://schemas.openxmlformats.org/officeDocument/2006/relationships/image" Target="../media/image39.wmf"/><Relationship Id="rId11" Type="http://schemas.openxmlformats.org/officeDocument/2006/relationships/image" Target="../media/image44.wmf"/><Relationship Id="rId5" Type="http://schemas.openxmlformats.org/officeDocument/2006/relationships/image" Target="../media/image38.wmf"/><Relationship Id="rId10" Type="http://schemas.openxmlformats.org/officeDocument/2006/relationships/image" Target="../media/image43.wmf"/><Relationship Id="rId4" Type="http://schemas.openxmlformats.org/officeDocument/2006/relationships/image" Target="../media/image37.wmf"/><Relationship Id="rId9" Type="http://schemas.openxmlformats.org/officeDocument/2006/relationships/image" Target="../media/image42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image" Target="../media/image46.wmf"/><Relationship Id="rId7" Type="http://schemas.openxmlformats.org/officeDocument/2006/relationships/image" Target="../media/image50.wmf"/><Relationship Id="rId2" Type="http://schemas.openxmlformats.org/officeDocument/2006/relationships/image" Target="../media/image42.wmf"/><Relationship Id="rId1" Type="http://schemas.openxmlformats.org/officeDocument/2006/relationships/image" Target="../media/image45.wmf"/><Relationship Id="rId6" Type="http://schemas.openxmlformats.org/officeDocument/2006/relationships/image" Target="../media/image49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82F8B7E-C4C0-45BB-A4D9-51F9A73BCDEC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B309BAC-A879-4257-A739-9DAA2B3178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296CF-1E42-42CB-84A5-37B9C5790B37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FC5EF-B775-4296-888F-2A395F091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C1978-60F9-4CA6-95EC-3F0836B15603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49440-D70E-4C62-A035-EA05E10B831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06FD714-E57D-45B0-97A0-A9599DB8F6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BD0F650C-AB54-4270-B199-C4D4459B25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8726402-1A81-4582-A215-D42A51E1EF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E5DCE493-878F-4207-912D-C0D45FE798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64B1DC9-A881-4269-B1CB-86059C553B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37B9409-1D64-4EDA-B19C-645C3562E5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85CA51C6-95E4-4FDC-A9D5-9B511BEF1D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69DC0B26-09D3-4707-9D96-C9C605B017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70CE45F-5978-4073-91D5-DF8CB8A49F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F7A9934C-C35B-430F-9B80-C87B69C97F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679B6-533C-4581-A747-41C134E4C342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8D64C-8FD0-41D5-BB3D-EFF96AA268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404813"/>
            <a:ext cx="2058987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6088" y="404813"/>
            <a:ext cx="6029325" cy="5721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B97C2C0-1087-414F-B068-8BD7899A52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434F8B-58E8-44BC-87D3-BC3269FED7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18BCC-A63A-48F4-8684-B00C21ADEC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49D15C-3512-4FA3-9386-F711D8DD19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5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05000"/>
            <a:ext cx="4194175" cy="4194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7AA5B-A665-4715-ACD4-2A25E12FA7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FFD71E-4334-49A7-9EB5-1B9BBA7CB5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A2107-45C6-4B3C-88BE-B2FF0FA504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423F3-0E28-417D-8B68-0FB29E0E2E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0E9970-D46B-4A02-BCBC-61DA197C5E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D3EFE5-C815-43B3-BCC0-F7152A07A9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8DF09457-4EFF-4DF5-BF39-32D3DD1B88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F2C46-342E-414B-B34F-DDBCB20C88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8" y="609600"/>
            <a:ext cx="2135187" cy="54895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5" y="609600"/>
            <a:ext cx="6253163" cy="54895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3B6D6-29C4-44B7-A4C4-4AAEFAB9E7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EFF172-F589-421E-9B30-5C8F6293D1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05F73-55E2-42DA-9B63-0E3C408A70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1E1414-1E20-4EDE-A459-B7A30ABB45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EC9AC-0EB0-4764-95C9-CDECF6E04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BF594-6CAC-456C-BF40-2761EDB260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3FB0B2-4F66-4B1A-BF43-587DA6A99F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4F975B-4957-4D2E-BE43-89B2C1F6A5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DDA0D-457A-46B2-B15E-FE2C896DB0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4328525E-0FE5-42A5-BFFD-CF2D21CF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B01967-5579-45F9-8252-BF0259BB2C6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28E1D7-6C45-417E-8339-FFB19694A9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404813"/>
            <a:ext cx="2058987" cy="57213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6088" y="404813"/>
            <a:ext cx="6029325" cy="5721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65B7D-C624-476C-AB5C-C15A43DD181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B2D0AA3-E501-4FB0-A16A-448A243DB7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5BBBB9B-A5C2-433B-8CB1-F32F989025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B643B15-D571-45EA-8172-89EB6A6ACC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DE1B5BDE-6BFB-4DBA-9987-65264BDB6D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49B7790-1623-495B-856A-852B99A20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98246CC4-CBD1-4595-9267-2B9577FCCB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32FAA2-F7BE-451E-83FA-2A331D4A8CEE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59764-882A-403C-901E-2D8F534ED0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5A624AC2-4139-4946-ABB7-B45FAAC63A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7A909BC3-BA7A-4221-99FF-C4EA3CE2150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7813" y="404813"/>
            <a:ext cx="2058987" cy="57213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6088" y="404813"/>
            <a:ext cx="6029325" cy="57213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>
              <a:defRPr/>
            </a:pPr>
            <a:fld id="{3D2156A1-A911-47C7-84F3-BC316BBCF0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4C7F8047-6195-4C65-AFBF-D5C7848507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EE62A47C-AC60-408D-B997-4CC4F828FEC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7F14D4C-4C99-41D2-926B-69DB1AD54E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DD3EB1BD-3C43-4C16-ABBE-02E888DD9A3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D6228AD-2068-48B5-B966-824F7726DD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E76A321-966A-4D99-B93E-778456D3A33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DD20238-8282-4486-8374-E8A3060EB1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DB030-F643-41BE-9458-9EE1AE24F0DC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5FBA9-725A-4684-8470-998DEC6A069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D1394120-A98B-445F-A1D6-68F37B4C8FC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7B4464B0-2E3A-40B5-AEBC-B1076EAEB8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8C82EDB-9B2E-41CA-B5F6-C6429300FD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178D0075-E854-4646-A51A-1B1ABD7420D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49D08BD-0DB0-4B47-ACBC-DAB79904BCC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5BB225CA-1427-4F5F-AFE1-D79E736971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822DD4C-D105-4041-BC16-8D5B61778E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CF70E11-F1CC-43BA-B103-289C7A4827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89B747C9-E4B1-4460-AFAF-61CD43ADFA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883BBB2A-D91D-48BC-B168-7C8E5E4DA4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43B0A-314D-4119-B74D-E424464DF9C5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BDD5D2-DE65-4212-99EF-3B73B17F38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8FAA748D-1A77-4FA2-9940-7652F14DE2F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5B7F6CF-79F3-4414-84E5-0DDABCEF6F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F1941EF-9A3D-496A-9D3E-2EDEC5585E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99DFB4C-7A78-4180-9602-D9009EDBAB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FD2B0E08-F500-4E0B-A701-593D6EFB1D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8470719-5782-4DC0-964C-DC2364B3F4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D015B30-08C8-4AEA-95A0-5AAA12D6226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C236082-2F80-4C23-BDB5-82244CF573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D197E45-FA44-4C8C-9AD3-D060E5EEFF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209519E1-17E3-463A-A093-6BE1C756D01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B11F0-0BD9-4DAD-A560-F579C427CF9D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3B65A1-F09D-45BD-AFC6-38E41054FA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37B1131-4DBB-4493-A3F7-2420281565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A5377F9-E9C0-4711-B724-8B08A5F7EA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EBFFBB6-CDD1-4C66-98BA-B31683DAFC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A63B29C-DB3D-4472-AFEC-2002F9D4D1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4CFB013-4796-45EF-8D4E-BFBE233B9C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9AB3337-166A-4969-9113-9268F90B4D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8A8F9DDC-1677-45E1-B6A5-53F20FD67C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51796932-CF12-4CF2-A2B1-07C024F200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E9268AF-A889-4DF7-AAB7-873A419D3C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A16244EC-3071-473F-90A3-A2A4BE0E24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AEC5C0-95D7-46DF-96F8-FE604741E63C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2DEAE4-BD34-4034-86DC-697F039B4C1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5BF23D7-245C-4E72-A1D7-611C08555BD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55ED9BC-1A57-4D0A-80E7-3FA99A9D18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41593FFB-AAB5-4985-898D-191D113586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232D410A-012B-4459-AF38-89E04AB0A6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7AA14802-0F8B-407E-B7EF-9D839B7681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2995056C-80EA-4FA7-8D29-AAB5B8E108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8270CE9-6DAA-414F-B062-CBB488A969E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34AAFD1A-A9A0-47FE-865C-0A3D2285AE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214A33E-64DF-40F9-A99D-F3938AB115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D6516167-9A4B-4288-BE18-0280E75B1F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B6A0F-C8A5-4EFE-BFA7-07525EA38469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238F1-C7BE-4C49-B977-2941478025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8E979A29-85FB-463A-B29C-D8C95AE358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A468906-F282-4CE0-B97D-52CD510E99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2EE4621-AF21-4D67-BA10-AF19DD3FF7E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94FB548-EE58-4407-AFB1-BDBF7CB276E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E56AAA9B-F8E5-4C1B-A641-C2548DE8FF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A6EF2E60-D2DE-4157-B628-6367E1FC3FE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7FB61A17-C899-4374-A883-BC7E93BC2A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2B99DDBC-A8B3-4E1A-BAB7-264906A54D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F553F3B6-D59B-496F-8CCA-DA679E5C24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F062792B-3ED6-4DD7-883E-F88BD78E04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ABF098-98B3-4F1E-8024-2DC2DC6478EA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17520D-FF0E-42A4-9D5E-3EFA526AD7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AE7E70A-E6A3-4C58-95AE-4786AA92C9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3802D2B8-53D1-47D1-BC2F-F349B4B6BA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F106CC5F-4DF6-4629-B31F-3B21C00792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C2401685-5431-49CB-B35D-3A5CB9590E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206901C-33A2-4388-884F-6DDD46BBD9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1E03F3AE-D85C-4385-AC36-4C9EA0711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D9392CE-3479-490D-B654-55A2014B7E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1E786B2B-9F16-476A-B531-2EB7D0B6B6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8AAC3E2-3FA2-45F5-A895-D70CD34FEA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85B1C99-81D3-4976-9A15-11AEBABC3D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8EE6E-42C6-417F-8C26-B4CCB39DBEBE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7343AD-511F-4549-9C23-28277DF3E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021177CB-1A99-4605-9081-655C2661CF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BFC6238E-EB07-449F-B5CF-9C198B2998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2500" y="1981200"/>
            <a:ext cx="36957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1535DFFA-FBB5-4B70-B56F-D03EFF4B29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287F8245-4B19-4254-B804-E766956349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DF8843D0-944D-40A5-B75F-E639625D47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38E57A85-A9B7-4703-8DC3-F3AC3EEEC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8E1F96F9-E130-4E06-820C-568B07DB0E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9225F20E-6234-4C6E-A50D-D4AACCF49D6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94EBF97-178D-4148-8A63-B59DC3F04E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2250" y="609600"/>
            <a:ext cx="188595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609600"/>
            <a:ext cx="550545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/>
            </a:lvl1pPr>
          </a:lstStyle>
          <a:p>
            <a:pPr>
              <a:defRPr/>
            </a:pPr>
            <a:fld id="{636B0130-355D-4121-9A1F-0EB9CA8643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" Target="../slides/slide8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3.jpeg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112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image" Target="../media/image4.jpe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slide" Target="../slides/slide3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" Target="../slides/slide8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155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E17FF11-53FB-4589-9A42-27A4DCAF6E98}" type="datetimeFigureOut">
              <a:rPr lang="zh-CN" altLang="en-US"/>
              <a:pPr>
                <a:defRPr/>
              </a:pPr>
              <a:t>2019-5-9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5AA13662-102B-45E7-8DAE-5493742896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404813"/>
            <a:ext cx="8229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8588" y="6408738"/>
            <a:ext cx="2952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kumimoji="1" sz="2000" b="0"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77D2B6B0-C5CD-4CD6-826D-D7C54F350E06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0200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 b="0"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372E4968-C4A7-44F5-BB07-28074646A3A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Oval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8243888" y="6454775"/>
            <a:ext cx="792162" cy="287338"/>
          </a:xfrm>
          <a:prstGeom prst="ellipse">
            <a:avLst/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返回</a:t>
            </a:r>
          </a:p>
        </p:txBody>
      </p:sp>
      <p:sp>
        <p:nvSpPr>
          <p:cNvPr id="1030" name="Oval 6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515100" y="6453188"/>
            <a:ext cx="792163" cy="287337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上页</a:t>
            </a:r>
          </a:p>
        </p:txBody>
      </p:sp>
      <p:sp>
        <p:nvSpPr>
          <p:cNvPr id="1031" name="Oval 7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378700" y="6454775"/>
            <a:ext cx="792163" cy="287338"/>
          </a:xfrm>
          <a:prstGeom prst="ellipse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下页</a:t>
            </a:r>
          </a:p>
        </p:txBody>
      </p:sp>
      <p:sp>
        <p:nvSpPr>
          <p:cNvPr id="1032" name="Oval 8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651500" y="6453188"/>
            <a:ext cx="792163" cy="287337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100000">
                <a:srgbClr val="FFCC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目录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</p:sldLayoutIdLst>
  <p:hf hdr="0" ftr="0"/>
  <p:txStyles>
    <p:titleStyle>
      <a:lvl1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2pPr>
      <a:lvl3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3pPr>
      <a:lvl4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4pPr>
      <a:lvl5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5pPr>
      <a:lvl6pPr marL="4572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301625" y="609600"/>
            <a:ext cx="85407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3907" name="Rectangle 3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301625" y="1905000"/>
            <a:ext cx="8540750" cy="419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1625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2891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+mn-ea"/>
              </a:defRPr>
            </a:lvl1pPr>
          </a:lstStyle>
          <a:p>
            <a:pPr>
              <a:defRPr/>
            </a:pPr>
            <a:fld id="{AC88BD38-9C7F-4CEF-A7E4-79B9448AD5F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24935" name="Text Box 7"/>
          <p:cNvSpPr txBox="1">
            <a:spLocks noChangeArrowheads="1"/>
          </p:cNvSpPr>
          <p:nvPr userDrawn="1"/>
        </p:nvSpPr>
        <p:spPr bwMode="auto">
          <a:xfrm>
            <a:off x="6513513" y="6600825"/>
            <a:ext cx="22796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zh-CN" altLang="en-US" sz="1000">
                <a:latin typeface="楷体_GB2312" pitchFamily="49" charset="-122"/>
                <a:ea typeface="楷体_GB2312" pitchFamily="49" charset="-122"/>
              </a:rPr>
              <a:t>目录   上页   下页   返回   结束 </a:t>
            </a:r>
          </a:p>
        </p:txBody>
      </p:sp>
      <p:pic>
        <p:nvPicPr>
          <p:cNvPr id="123912" name="Picture 8" descr="返回">
            <a:hlinkClick r:id="" action="ppaction://hlinkshowjump?jump=lastslideviewed"/>
          </p:cNvPr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7902575" y="6376988"/>
            <a:ext cx="3556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3" name="Picture 9" descr="目录">
            <a:hlinkClick r:id="" action="ppaction://hlinkshowjump?jump=firstslide"/>
          </p:cNvPr>
          <p:cNvPicPr>
            <a:picLocks noChangeAspect="1" noChangeArrowheads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6564313" y="6376988"/>
            <a:ext cx="3556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4" name="Picture 10" descr="上一页">
            <a:hlinkClick r:id="" action="ppaction://hlinkshowjump?jump=previousslide"/>
          </p:cNvPr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7010400" y="6376988"/>
            <a:ext cx="3556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5" name="Picture 11" descr="退出">
            <a:hlinkClick r:id="" action="ppaction://hlinkshowjump?jump=endshow"/>
          </p:cNvPr>
          <p:cNvPicPr>
            <a:picLocks noChangeAspect="1" noChangeArrowheads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8348663" y="6376988"/>
            <a:ext cx="3556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916" name="Picture 12" descr="下一页">
            <a:hlinkClick r:id="" action="ppaction://hlinkshowjump?jump=nextslide"/>
          </p:cNvPr>
          <p:cNvPicPr>
            <a:picLocks noChangeAspect="1" noChangeArrowheads="1"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7456488" y="6376988"/>
            <a:ext cx="355600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</p:sldLayoutIdLst>
  <p:transition>
    <p:wipe dir="r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404813"/>
            <a:ext cx="8229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8588" y="6408738"/>
            <a:ext cx="2952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2000" b="0">
                <a:latin typeface="+mn-ea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0200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 b="0">
                <a:latin typeface="+mn-ea"/>
                <a:ea typeface="+mn-ea"/>
              </a:defRPr>
            </a:lvl1pPr>
          </a:lstStyle>
          <a:p>
            <a:pPr>
              <a:defRPr/>
            </a:pPr>
            <a:fld id="{FF38430E-1323-44E6-A8DC-58C771B5F8F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Oval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8243888" y="6454775"/>
            <a:ext cx="792162" cy="287338"/>
          </a:xfrm>
          <a:prstGeom prst="ellipse">
            <a:avLst/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返回</a:t>
            </a:r>
          </a:p>
        </p:txBody>
      </p:sp>
      <p:sp>
        <p:nvSpPr>
          <p:cNvPr id="1030" name="Oval 6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515100" y="6453188"/>
            <a:ext cx="792163" cy="287337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上页</a:t>
            </a:r>
          </a:p>
        </p:txBody>
      </p:sp>
      <p:sp>
        <p:nvSpPr>
          <p:cNvPr id="1031" name="Oval 7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378700" y="6454775"/>
            <a:ext cx="792163" cy="287338"/>
          </a:xfrm>
          <a:prstGeom prst="ellipse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下页</a:t>
            </a:r>
          </a:p>
        </p:txBody>
      </p:sp>
      <p:sp>
        <p:nvSpPr>
          <p:cNvPr id="1032" name="Oval 8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651500" y="6453188"/>
            <a:ext cx="792163" cy="287337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100000">
                <a:srgbClr val="FFCC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宋体" pitchFamily="2" charset="-122"/>
              </a:rPr>
              <a:t>目录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3983" r:id="rId5"/>
    <p:sldLayoutId id="2147483984" r:id="rId6"/>
    <p:sldLayoutId id="2147483985" r:id="rId7"/>
    <p:sldLayoutId id="2147483986" r:id="rId8"/>
    <p:sldLayoutId id="2147483987" r:id="rId9"/>
    <p:sldLayoutId id="2147483988" r:id="rId10"/>
    <p:sldLayoutId id="2147483989" r:id="rId11"/>
  </p:sldLayoutIdLst>
  <p:hf hdr="0" ftr="0" dt="0"/>
  <p:txStyles>
    <p:titleStyle>
      <a:lvl1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5pPr>
      <a:lvl6pPr marL="4572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6pPr>
      <a:lvl7pPr marL="9144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7pPr>
      <a:lvl8pPr marL="13716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8pPr>
      <a:lvl9pPr marL="18288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46088" y="404813"/>
            <a:ext cx="8229600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8588" y="6408738"/>
            <a:ext cx="29527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2000" b="0"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A9AB6D0A-FBCE-4C35-A9FD-D136451D8F9F}" type="datetime3">
              <a:rPr lang="zh-CN" altLang="en-US"/>
              <a:pPr>
                <a:defRPr/>
              </a:pPr>
              <a:t>2019年5月9日星期四</a:t>
            </a:fld>
            <a:endParaRPr lang="en-US" altLang="zh-CN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302000" y="6408738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000" b="0">
                <a:solidFill>
                  <a:srgbClr val="000000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76F1E75-4D68-4091-B6B2-CB7E885120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Oval 5">
            <a:hlinkClick r:id="" action="ppaction://hlinkshowjump?jump=lastslideviewed"/>
          </p:cNvPr>
          <p:cNvSpPr>
            <a:spLocks noChangeArrowheads="1"/>
          </p:cNvSpPr>
          <p:nvPr/>
        </p:nvSpPr>
        <p:spPr bwMode="auto">
          <a:xfrm>
            <a:off x="8243888" y="6454775"/>
            <a:ext cx="792162" cy="287338"/>
          </a:xfrm>
          <a:prstGeom prst="ellipse">
            <a:avLst/>
          </a:prstGeom>
          <a:gradFill rotWithShape="1">
            <a:gsLst>
              <a:gs pos="0">
                <a:srgbClr val="FF99CC"/>
              </a:gs>
              <a:gs pos="100000">
                <a:srgbClr val="FF99CC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返回</a:t>
            </a:r>
          </a:p>
        </p:txBody>
      </p:sp>
      <p:sp>
        <p:nvSpPr>
          <p:cNvPr id="1030" name="Oval 6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515100" y="6453188"/>
            <a:ext cx="792163" cy="287337"/>
          </a:xfrm>
          <a:prstGeom prst="ellipse">
            <a:avLst/>
          </a:prstGeom>
          <a:gradFill rotWithShape="1">
            <a:gsLst>
              <a:gs pos="0">
                <a:schemeClr val="accent1">
                  <a:gamma/>
                  <a:shade val="46275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上页</a:t>
            </a:r>
          </a:p>
        </p:txBody>
      </p:sp>
      <p:sp>
        <p:nvSpPr>
          <p:cNvPr id="1031" name="Oval 7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378700" y="6454775"/>
            <a:ext cx="792163" cy="287338"/>
          </a:xfrm>
          <a:prstGeom prst="ellipse">
            <a:avLst/>
          </a:prstGeom>
          <a:gradFill rotWithShape="1">
            <a:gsLst>
              <a:gs pos="0">
                <a:srgbClr val="FFFF00">
                  <a:gamma/>
                  <a:shade val="46275"/>
                  <a:invGamma/>
                </a:srgbClr>
              </a:gs>
              <a:gs pos="100000">
                <a:srgbClr val="FFFF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下页</a:t>
            </a:r>
          </a:p>
        </p:txBody>
      </p:sp>
      <p:sp>
        <p:nvSpPr>
          <p:cNvPr id="1032" name="Oval 8">
            <a:hlinkClick r:id="rId13" action="ppaction://hlinksldjump"/>
          </p:cNvPr>
          <p:cNvSpPr>
            <a:spLocks noChangeArrowheads="1"/>
          </p:cNvSpPr>
          <p:nvPr/>
        </p:nvSpPr>
        <p:spPr bwMode="auto">
          <a:xfrm>
            <a:off x="5651500" y="6453188"/>
            <a:ext cx="792163" cy="287337"/>
          </a:xfrm>
          <a:prstGeom prst="ellipse">
            <a:avLst/>
          </a:prstGeom>
          <a:gradFill rotWithShape="1">
            <a:gsLst>
              <a:gs pos="0">
                <a:srgbClr val="FFCC00">
                  <a:gamma/>
                  <a:shade val="46275"/>
                  <a:invGamma/>
                </a:srgbClr>
              </a:gs>
              <a:gs pos="100000">
                <a:srgbClr val="FFCC00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1200" b="1">
                <a:solidFill>
                  <a:srgbClr val="0000FF"/>
                </a:solidFill>
                <a:latin typeface="宋体" pitchFamily="2" charset="-122"/>
                <a:ea typeface="+mn-ea"/>
              </a:rPr>
              <a:t>目录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</p:sldLayoutIdLst>
  <p:hf hdr="0" ftr="0"/>
  <p:txStyles>
    <p:titleStyle>
      <a:lvl1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2pPr>
      <a:lvl3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3pPr>
      <a:lvl4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4pPr>
      <a:lvl5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5pPr>
      <a:lvl6pPr marL="4572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6pPr>
      <a:lvl7pPr marL="9144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7pPr>
      <a:lvl8pPr marL="13716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8pPr>
      <a:lvl9pPr marL="1828800" algn="ctr" rtl="0" fontAlgn="base">
        <a:lnSpc>
          <a:spcPct val="80000"/>
        </a:lnSpc>
        <a:spcBef>
          <a:spcPct val="0"/>
        </a:spcBef>
        <a:spcAft>
          <a:spcPct val="0"/>
        </a:spcAft>
        <a:defRPr sz="3400" b="1">
          <a:solidFill>
            <a:srgbClr val="0000FF"/>
          </a:solidFill>
          <a:latin typeface="Times New Roman" pitchFamily="18" charset="0"/>
          <a:ea typeface="楷体_GB2312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41FA6AE-3371-4FD8-A2D9-3F4818E3A8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1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7" r:id="rId7"/>
    <p:sldLayoutId id="2147484008" r:id="rId8"/>
    <p:sldLayoutId id="2147484009" r:id="rId9"/>
    <p:sldLayoutId id="2147484010" r:id="rId10"/>
    <p:sldLayoutId id="214748401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68A96BB-0C82-47AD-B0DB-A8F131E0EFC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2" r:id="rId1"/>
    <p:sldLayoutId id="2147484013" r:id="rId2"/>
    <p:sldLayoutId id="2147484014" r:id="rId3"/>
    <p:sldLayoutId id="2147484015" r:id="rId4"/>
    <p:sldLayoutId id="2147484016" r:id="rId5"/>
    <p:sldLayoutId id="2147484017" r:id="rId6"/>
    <p:sldLayoutId id="2147484018" r:id="rId7"/>
    <p:sldLayoutId id="2147484019" r:id="rId8"/>
    <p:sldLayoutId id="2147484020" r:id="rId9"/>
    <p:sldLayoutId id="2147484021" r:id="rId10"/>
    <p:sldLayoutId id="214748402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A3E035C-AE6E-47F5-8171-36029780B38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F05627B-B197-4D8F-AAF2-7F8D9758C4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4" r:id="rId1"/>
    <p:sldLayoutId id="2147484035" r:id="rId2"/>
    <p:sldLayoutId id="2147484036" r:id="rId3"/>
    <p:sldLayoutId id="2147484037" r:id="rId4"/>
    <p:sldLayoutId id="2147484038" r:id="rId5"/>
    <p:sldLayoutId id="2147484039" r:id="rId6"/>
    <p:sldLayoutId id="2147484040" r:id="rId7"/>
    <p:sldLayoutId id="2147484041" r:id="rId8"/>
    <p:sldLayoutId id="2147484042" r:id="rId9"/>
    <p:sldLayoutId id="2147484043" r:id="rId10"/>
    <p:sldLayoutId id="21474840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ACC0CC4-FAAC-4781-B4EA-80E77DA3B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5" r:id="rId1"/>
    <p:sldLayoutId id="2147484046" r:id="rId2"/>
    <p:sldLayoutId id="2147484047" r:id="rId3"/>
    <p:sldLayoutId id="2147484048" r:id="rId4"/>
    <p:sldLayoutId id="2147484049" r:id="rId5"/>
    <p:sldLayoutId id="2147484050" r:id="rId6"/>
    <p:sldLayoutId id="2147484051" r:id="rId7"/>
    <p:sldLayoutId id="2147484052" r:id="rId8"/>
    <p:sldLayoutId id="2147484053" r:id="rId9"/>
    <p:sldLayoutId id="2147484054" r:id="rId10"/>
    <p:sldLayoutId id="21474840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9F04C15-B9C0-43BD-B15E-A0BF63A7BB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6096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7543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168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defRPr kumimoji="1" sz="140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92D08E6-2A38-4061-BB00-D21812BDCA7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1687" name="Rectangle 7">
            <a:hlinkClick r:id="" action="ppaction://hlinkshowjump?jump=previousslide"/>
          </p:cNvPr>
          <p:cNvSpPr>
            <a:spLocks noChangeArrowheads="1"/>
          </p:cNvSpPr>
          <p:nvPr/>
        </p:nvSpPr>
        <p:spPr bwMode="auto">
          <a:xfrm>
            <a:off x="6400800" y="632460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8" name="Rectangle 8">
            <a:hlinkClick r:id="" action="ppaction://hlinkshowjump?jump=nextslide"/>
          </p:cNvPr>
          <p:cNvSpPr>
            <a:spLocks noChangeArrowheads="1"/>
          </p:cNvSpPr>
          <p:nvPr/>
        </p:nvSpPr>
        <p:spPr bwMode="auto">
          <a:xfrm>
            <a:off x="7283450" y="6292850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  <p:sp>
        <p:nvSpPr>
          <p:cNvPr id="71689" name="Rectangle 9">
            <a:hlinkClick r:id="" action="ppaction://hlinkshowjump?jump=firstslide"/>
          </p:cNvPr>
          <p:cNvSpPr>
            <a:spLocks noChangeArrowheads="1"/>
          </p:cNvSpPr>
          <p:nvPr/>
        </p:nvSpPr>
        <p:spPr bwMode="auto">
          <a:xfrm>
            <a:off x="8153400" y="6308725"/>
            <a:ext cx="685800" cy="381000"/>
          </a:xfrm>
          <a:prstGeom prst="rect">
            <a:avLst/>
          </a:prstGeom>
          <a:noFill/>
          <a:ln w="571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120000"/>
              </a:lnSpc>
              <a:defRPr/>
            </a:pPr>
            <a:endParaRPr kumimoji="1" lang="zh-CN" altLang="en-US" sz="26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8.v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oleObject" Target="../embeddings/oleObject5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75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79.emf"/><Relationship Id="rId7" Type="http://schemas.openxmlformats.org/officeDocument/2006/relationships/image" Target="../media/image83.emf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2.emf"/><Relationship Id="rId11" Type="http://schemas.openxmlformats.org/officeDocument/2006/relationships/image" Target="../media/image87.emf"/><Relationship Id="rId5" Type="http://schemas.openxmlformats.org/officeDocument/2006/relationships/image" Target="../media/image81.emf"/><Relationship Id="rId10" Type="http://schemas.openxmlformats.org/officeDocument/2006/relationships/image" Target="../media/image86.emf"/><Relationship Id="rId4" Type="http://schemas.openxmlformats.org/officeDocument/2006/relationships/image" Target="../media/image80.emf"/><Relationship Id="rId9" Type="http://schemas.openxmlformats.org/officeDocument/2006/relationships/image" Target="../media/image8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128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61.bin"/><Relationship Id="rId5" Type="http://schemas.openxmlformats.org/officeDocument/2006/relationships/oleObject" Target="../embeddings/oleObject60.bin"/><Relationship Id="rId4" Type="http://schemas.openxmlformats.org/officeDocument/2006/relationships/oleObject" Target="../embeddings/oleObject59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3.bin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7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128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65.bin"/><Relationship Id="rId5" Type="http://schemas.openxmlformats.org/officeDocument/2006/relationships/oleObject" Target="../embeddings/oleObject64.bin"/><Relationship Id="rId4" Type="http://schemas.openxmlformats.org/officeDocument/2006/relationships/oleObject" Target="../embeddings/oleObject6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3.bin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2.bin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4.bin"/><Relationship Id="rId5" Type="http://schemas.openxmlformats.org/officeDocument/2006/relationships/oleObject" Target="../embeddings/oleObject23.bin"/><Relationship Id="rId4" Type="http://schemas.openxmlformats.org/officeDocument/2006/relationships/oleObject" Target="../embeddings/oleObject2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13" Type="http://schemas.openxmlformats.org/officeDocument/2006/relationships/oleObject" Target="../embeddings/oleObject36.bin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30.bin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9.bin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28.bin"/><Relationship Id="rId10" Type="http://schemas.openxmlformats.org/officeDocument/2006/relationships/oleObject" Target="../embeddings/oleObject33.bin"/><Relationship Id="rId4" Type="http://schemas.openxmlformats.org/officeDocument/2006/relationships/oleObject" Target="../embeddings/oleObject27.bin"/><Relationship Id="rId9" Type="http://schemas.openxmlformats.org/officeDocument/2006/relationships/oleObject" Target="../embeddings/oleObject3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0.bin"/><Relationship Id="rId5" Type="http://schemas.openxmlformats.org/officeDocument/2006/relationships/oleObject" Target="../embeddings/oleObject39.bin"/><Relationship Id="rId10" Type="http://schemas.openxmlformats.org/officeDocument/2006/relationships/oleObject" Target="../embeddings/oleObject44.bin"/><Relationship Id="rId4" Type="http://schemas.openxmlformats.org/officeDocument/2006/relationships/oleObject" Target="../embeddings/oleObject38.bin"/><Relationship Id="rId9" Type="http://schemas.openxmlformats.org/officeDocument/2006/relationships/oleObject" Target="../embeddings/oleObject43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65.emf"/><Relationship Id="rId7" Type="http://schemas.openxmlformats.org/officeDocument/2006/relationships/oleObject" Target="../embeddings/oleObject48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7.bin"/><Relationship Id="rId5" Type="http://schemas.openxmlformats.org/officeDocument/2006/relationships/oleObject" Target="../embeddings/oleObject46.bin"/><Relationship Id="rId4" Type="http://schemas.openxmlformats.org/officeDocument/2006/relationships/oleObject" Target="../embeddings/oleObject45.bin"/><Relationship Id="rId9" Type="http://schemas.openxmlformats.org/officeDocument/2006/relationships/oleObject" Target="../embeddings/oleObject5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E002609-CEA8-44D9-B395-7D9FBEC4A983}" type="slidenum">
              <a:rPr lang="en-US" altLang="zh-CN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765175"/>
            <a:ext cx="7993062" cy="1079500"/>
          </a:xfrm>
        </p:spPr>
        <p:txBody>
          <a:bodyPr lIns="0" tIns="0" rIns="0" bIns="0"/>
          <a:lstStyle/>
          <a:p>
            <a:pPr eaLnBrk="1" hangingPunct="1">
              <a:lnSpc>
                <a:spcPct val="120000"/>
              </a:lnSpc>
            </a:pPr>
            <a:r>
              <a:rPr lang="zh-CN" altLang="en-US" sz="4800" smtClean="0">
                <a:solidFill>
                  <a:srgbClr val="008000"/>
                </a:solidFill>
                <a:latin typeface="华文行楷"/>
                <a:ea typeface="华文行楷"/>
                <a:cs typeface="华文行楷"/>
              </a:rPr>
              <a:t>第三节  一阶线性微分方程</a:t>
            </a:r>
          </a:p>
        </p:txBody>
      </p:sp>
      <p:sp>
        <p:nvSpPr>
          <p:cNvPr id="149507" name="Text Box 3"/>
          <p:cNvSpPr txBox="1">
            <a:spLocks noChangeArrowheads="1"/>
          </p:cNvSpPr>
          <p:nvPr/>
        </p:nvSpPr>
        <p:spPr bwMode="auto">
          <a:xfrm>
            <a:off x="7340600" y="188913"/>
            <a:ext cx="1447800" cy="523875"/>
          </a:xfrm>
          <a:prstGeom prst="rect">
            <a:avLst/>
          </a:prstGeom>
          <a:noFill/>
          <a:ln w="9525">
            <a:solidFill>
              <a:srgbClr val="FF00FF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kumimoji="1" lang="en-US" altLang="zh-CN" sz="28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楷体_GB2312" pitchFamily="49" charset="-122"/>
              </a:rPr>
              <a:t>第十章 </a:t>
            </a:r>
          </a:p>
        </p:txBody>
      </p:sp>
      <p:sp>
        <p:nvSpPr>
          <p:cNvPr id="149508" name="Text Box 4"/>
          <p:cNvSpPr txBox="1">
            <a:spLocks noChangeArrowheads="1"/>
          </p:cNvSpPr>
          <p:nvPr/>
        </p:nvSpPr>
        <p:spPr bwMode="auto">
          <a:xfrm>
            <a:off x="827088" y="1773238"/>
            <a:ext cx="8172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1" lang="en-US" altLang="zh-CN" sz="2800" b="1">
                <a:solidFill>
                  <a:srgbClr val="FF0000"/>
                </a:solidFill>
                <a:latin typeface="Times New Roman" pitchFamily="18" charset="0"/>
                <a:ea typeface="楷体_GB2312" pitchFamily="49" charset="-122"/>
              </a:rPr>
              <a:t>(Linear differential equation of first order)</a:t>
            </a:r>
          </a:p>
        </p:txBody>
      </p:sp>
      <p:sp>
        <p:nvSpPr>
          <p:cNvPr id="149509" name="Text Box 5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2052638" y="2708275"/>
            <a:ext cx="62642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40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一、线性微分方程</a:t>
            </a:r>
          </a:p>
        </p:txBody>
      </p:sp>
      <p:sp>
        <p:nvSpPr>
          <p:cNvPr id="149510" name="Text Box 6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2052638" y="3651250"/>
            <a:ext cx="54737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40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二、伯努利方程</a:t>
            </a:r>
          </a:p>
        </p:txBody>
      </p:sp>
      <p:sp>
        <p:nvSpPr>
          <p:cNvPr id="149511" name="Text Box 7"/>
          <p:cNvSpPr txBox="1">
            <a:spLocks noChangeArrowheads="1"/>
          </p:cNvSpPr>
          <p:nvPr/>
        </p:nvSpPr>
        <p:spPr bwMode="auto">
          <a:xfrm>
            <a:off x="2051050" y="4581525"/>
            <a:ext cx="525621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4000" b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rPr>
              <a:t>三、小结与思考练习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2"/>
          <p:cNvSpPr txBox="1">
            <a:spLocks noChangeArrowheads="1"/>
          </p:cNvSpPr>
          <p:nvPr/>
        </p:nvSpPr>
        <p:spPr bwMode="auto">
          <a:xfrm>
            <a:off x="960438" y="1447800"/>
            <a:ext cx="1600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600" b="1">
                <a:solidFill>
                  <a:srgbClr val="3333CC"/>
                </a:solidFill>
                <a:latin typeface="Times New Roman" pitchFamily="18" charset="0"/>
                <a:ea typeface="黑体" pitchFamily="2" charset="-122"/>
              </a:rPr>
              <a:t>思考题</a:t>
            </a:r>
          </a:p>
        </p:txBody>
      </p:sp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914400" y="2738438"/>
            <a:ext cx="7467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zh-CN" altLang="en-US" sz="2800" b="1">
                <a:solidFill>
                  <a:srgbClr val="000000"/>
                </a:solidFill>
                <a:latin typeface="Times New Roman" pitchFamily="18" charset="0"/>
              </a:rPr>
              <a:t>求微分方程                                            的通解</a:t>
            </a:r>
            <a:r>
              <a:rPr kumimoji="1" lang="en-US" altLang="zh-CN" sz="2800" b="1">
                <a:solidFill>
                  <a:srgbClr val="000000"/>
                </a:solidFill>
                <a:latin typeface="Times New Roman" pitchFamily="18" charset="0"/>
              </a:rPr>
              <a:t>.</a:t>
            </a: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801938" y="2514600"/>
          <a:ext cx="3873500" cy="965200"/>
        </p:xfrm>
        <a:graphic>
          <a:graphicData uri="http://schemas.openxmlformats.org/presentationml/2006/ole">
            <p:oleObj spid="_x0000_s14338" name="公式" r:id="rId3" imgW="3873240" imgH="965160" progId="Equation.3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8" name="Text Box 2"/>
          <p:cNvSpPr txBox="1">
            <a:spLocks noChangeArrowheads="1"/>
          </p:cNvSpPr>
          <p:nvPr/>
        </p:nvSpPr>
        <p:spPr bwMode="auto">
          <a:xfrm>
            <a:off x="762000" y="762000"/>
            <a:ext cx="25908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 b="1">
                <a:solidFill>
                  <a:srgbClr val="000000"/>
                </a:solidFill>
                <a:latin typeface="Times New Roman" pitchFamily="18" charset="0"/>
                <a:ea typeface="黑体" pitchFamily="2" charset="-122"/>
              </a:rPr>
              <a:t>思考题解答</a:t>
            </a:r>
          </a:p>
        </p:txBody>
      </p:sp>
      <p:graphicFrame>
        <p:nvGraphicFramePr>
          <p:cNvPr id="91139" name="Object 2"/>
          <p:cNvGraphicFramePr>
            <a:graphicFrameLocks noChangeAspect="1"/>
          </p:cNvGraphicFramePr>
          <p:nvPr/>
        </p:nvGraphicFramePr>
        <p:xfrm>
          <a:off x="946150" y="1625600"/>
          <a:ext cx="3962400" cy="965200"/>
        </p:xfrm>
        <a:graphic>
          <a:graphicData uri="http://schemas.openxmlformats.org/presentationml/2006/ole">
            <p:oleObj spid="_x0000_s15362" name="公式" r:id="rId3" imgW="3962160" imgH="965160" progId="Equation.3">
              <p:embed/>
            </p:oleObj>
          </a:graphicData>
        </a:graphic>
      </p:graphicFrame>
      <p:graphicFrame>
        <p:nvGraphicFramePr>
          <p:cNvPr id="91140" name="Object 3"/>
          <p:cNvGraphicFramePr>
            <a:graphicFrameLocks noChangeAspect="1"/>
          </p:cNvGraphicFramePr>
          <p:nvPr/>
        </p:nvGraphicFramePr>
        <p:xfrm>
          <a:off x="4978400" y="1905000"/>
          <a:ext cx="2794000" cy="404813"/>
        </p:xfrm>
        <a:graphic>
          <a:graphicData uri="http://schemas.openxmlformats.org/presentationml/2006/ole">
            <p:oleObj spid="_x0000_s15363" name="公式" r:id="rId4" imgW="2793960" imgH="406080" progId="Equation.3">
              <p:embed/>
            </p:oleObj>
          </a:graphicData>
        </a:graphic>
      </p:graphicFrame>
      <p:graphicFrame>
        <p:nvGraphicFramePr>
          <p:cNvPr id="91141" name="Object 4"/>
          <p:cNvGraphicFramePr>
            <a:graphicFrameLocks noChangeAspect="1"/>
          </p:cNvGraphicFramePr>
          <p:nvPr/>
        </p:nvGraphicFramePr>
        <p:xfrm>
          <a:off x="990600" y="2667000"/>
          <a:ext cx="4305300" cy="965200"/>
        </p:xfrm>
        <a:graphic>
          <a:graphicData uri="http://schemas.openxmlformats.org/presentationml/2006/ole">
            <p:oleObj spid="_x0000_s15364" name="公式" r:id="rId5" imgW="4305240" imgH="965160" progId="Equation.3">
              <p:embed/>
            </p:oleObj>
          </a:graphicData>
        </a:graphic>
      </p:graphicFrame>
      <p:graphicFrame>
        <p:nvGraphicFramePr>
          <p:cNvPr id="91142" name="Object 5"/>
          <p:cNvGraphicFramePr>
            <a:graphicFrameLocks noChangeAspect="1"/>
          </p:cNvGraphicFramePr>
          <p:nvPr/>
        </p:nvGraphicFramePr>
        <p:xfrm>
          <a:off x="965200" y="3830638"/>
          <a:ext cx="5181600" cy="596900"/>
        </p:xfrm>
        <a:graphic>
          <a:graphicData uri="http://schemas.openxmlformats.org/presentationml/2006/ole">
            <p:oleObj spid="_x0000_s15365" name="公式" r:id="rId6" imgW="5181480" imgH="596880" progId="Equation.3">
              <p:embed/>
            </p:oleObj>
          </a:graphicData>
        </a:graphic>
      </p:graphicFrame>
      <p:graphicFrame>
        <p:nvGraphicFramePr>
          <p:cNvPr id="91143" name="Object 6"/>
          <p:cNvGraphicFramePr>
            <a:graphicFrameLocks noChangeAspect="1"/>
          </p:cNvGraphicFramePr>
          <p:nvPr/>
        </p:nvGraphicFramePr>
        <p:xfrm>
          <a:off x="914400" y="4699000"/>
          <a:ext cx="4508500" cy="1016000"/>
        </p:xfrm>
        <a:graphic>
          <a:graphicData uri="http://schemas.openxmlformats.org/presentationml/2006/ole">
            <p:oleObj spid="_x0000_s15366" name="公式" r:id="rId7" imgW="4508280" imgH="1015920" progId="Equation.3">
              <p:embed/>
            </p:oleObj>
          </a:graphicData>
        </a:graphic>
      </p:graphicFrame>
      <p:graphicFrame>
        <p:nvGraphicFramePr>
          <p:cNvPr id="91144" name="Object 7"/>
          <p:cNvGraphicFramePr>
            <a:graphicFrameLocks noChangeAspect="1"/>
          </p:cNvGraphicFramePr>
          <p:nvPr/>
        </p:nvGraphicFramePr>
        <p:xfrm>
          <a:off x="5486400" y="4997450"/>
          <a:ext cx="3048000" cy="442913"/>
        </p:xfrm>
        <a:graphic>
          <a:graphicData uri="http://schemas.openxmlformats.org/presentationml/2006/ole">
            <p:oleObj spid="_x0000_s15367" name="公式" r:id="rId8" imgW="3047760" imgH="444240" progId="Equation.3">
              <p:embed/>
            </p:oleObj>
          </a:graphicData>
        </a:graphic>
      </p:graphicFrame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13" name="Picture 2" descr="BI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685800"/>
            <a:ext cx="1143000" cy="169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9314" name="Picture 3" descr="PENCIL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133600"/>
            <a:ext cx="2438400" cy="125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9315" name="Rectangle 4"/>
          <p:cNvSpPr>
            <a:spLocks noChangeArrowheads="1"/>
          </p:cNvSpPr>
          <p:nvPr/>
        </p:nvSpPr>
        <p:spPr bwMode="auto">
          <a:xfrm>
            <a:off x="3124200" y="609600"/>
            <a:ext cx="3124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5400" b="1">
                <a:solidFill>
                  <a:srgbClr val="FF0000"/>
                </a:solidFill>
                <a:latin typeface="方正舒体"/>
                <a:ea typeface="方正舒体"/>
                <a:cs typeface="方正舒体"/>
              </a:rPr>
              <a:t>作      业</a:t>
            </a:r>
            <a:r>
              <a:rPr kumimoji="1" lang="zh-CN" altLang="en-US" sz="5400" b="1">
                <a:solidFill>
                  <a:srgbClr val="FF0000"/>
                </a:solidFill>
                <a:latin typeface="宋体" charset="-122"/>
                <a:ea typeface="华文新魏"/>
                <a:cs typeface="华文新魏"/>
              </a:rPr>
              <a:t>  </a:t>
            </a:r>
            <a:endParaRPr kumimoji="1" lang="zh-CN" altLang="en-US" sz="5400">
              <a:solidFill>
                <a:srgbClr val="000000"/>
              </a:solidFill>
              <a:latin typeface="Times New Roman" pitchFamily="18" charset="0"/>
              <a:ea typeface="华文新魏"/>
              <a:cs typeface="华文新魏"/>
            </a:endParaRPr>
          </a:p>
        </p:txBody>
      </p:sp>
      <p:sp>
        <p:nvSpPr>
          <p:cNvPr id="269316" name="Rectangle 5"/>
          <p:cNvSpPr>
            <a:spLocks noChangeArrowheads="1"/>
          </p:cNvSpPr>
          <p:nvPr/>
        </p:nvSpPr>
        <p:spPr bwMode="auto">
          <a:xfrm>
            <a:off x="3203575" y="1700213"/>
            <a:ext cx="25527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kumimoji="1" lang="zh-CN" altLang="en-US" sz="4000" b="1">
                <a:solidFill>
                  <a:srgbClr val="0000FF"/>
                </a:solidFill>
                <a:latin typeface="宋体" charset="-122"/>
              </a:rPr>
              <a:t>习 题 </a:t>
            </a:r>
            <a:r>
              <a:rPr kumimoji="1" lang="en-US" altLang="zh-CN" sz="4000" b="1">
                <a:solidFill>
                  <a:srgbClr val="0000FF"/>
                </a:solidFill>
                <a:latin typeface="宋体" charset="-122"/>
              </a:rPr>
              <a:t>11-3</a:t>
            </a:r>
            <a:endParaRPr kumimoji="1" lang="en-US" altLang="zh-CN" sz="4000">
              <a:solidFill>
                <a:srgbClr val="000000"/>
              </a:solidFill>
              <a:latin typeface="华文新魏"/>
              <a:ea typeface="华文新魏"/>
              <a:cs typeface="华文新魏"/>
            </a:endParaRPr>
          </a:p>
        </p:txBody>
      </p:sp>
      <p:pic>
        <p:nvPicPr>
          <p:cNvPr id="269317" name="Picture 6" descr="FLOWERS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4572000"/>
            <a:ext cx="1752600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9318" name="Rectangle 7"/>
          <p:cNvSpPr>
            <a:spLocks noChangeArrowheads="1"/>
          </p:cNvSpPr>
          <p:nvPr/>
        </p:nvSpPr>
        <p:spPr bwMode="auto">
          <a:xfrm>
            <a:off x="2555875" y="2492375"/>
            <a:ext cx="4464050" cy="82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3200" b="1">
                <a:solidFill>
                  <a:srgbClr val="000000"/>
                </a:solidFill>
                <a:latin typeface="Times New Roman" pitchFamily="18" charset="0"/>
              </a:rPr>
              <a:t>1.</a:t>
            </a:r>
            <a:r>
              <a:rPr kumimoji="1" lang="zh-CN" altLang="en-US" sz="3200" b="1">
                <a:solidFill>
                  <a:srgbClr val="000000"/>
                </a:solidFill>
                <a:latin typeface="Times New Roman" pitchFamily="18" charset="0"/>
              </a:rPr>
              <a:t>（</a:t>
            </a:r>
            <a:r>
              <a:rPr kumimoji="1" lang="en-US" altLang="zh-CN" sz="3200" b="1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1" lang="zh-CN" altLang="en-US" sz="3200" b="1">
                <a:solidFill>
                  <a:srgbClr val="000000"/>
                </a:solidFill>
                <a:latin typeface="Times New Roman" pitchFamily="18" charset="0"/>
              </a:rPr>
              <a:t>）（</a:t>
            </a:r>
            <a:r>
              <a:rPr kumimoji="1" lang="en-US" altLang="zh-CN" sz="3200" b="1">
                <a:solidFill>
                  <a:srgbClr val="000000"/>
                </a:solidFill>
                <a:latin typeface="Times New Roman" pitchFamily="18" charset="0"/>
              </a:rPr>
              <a:t>4</a:t>
            </a:r>
            <a:r>
              <a:rPr kumimoji="1" lang="zh-CN" altLang="en-US" sz="3200" b="1">
                <a:solidFill>
                  <a:srgbClr val="000000"/>
                </a:solidFill>
                <a:latin typeface="Times New Roman" pitchFamily="18" charset="0"/>
              </a:rPr>
              <a:t>）（</a:t>
            </a:r>
            <a:r>
              <a:rPr kumimoji="1" lang="en-US" altLang="zh-CN" sz="3200" b="1">
                <a:solidFill>
                  <a:srgbClr val="000000"/>
                </a:solidFill>
                <a:latin typeface="Times New Roman" pitchFamily="18" charset="0"/>
              </a:rPr>
              <a:t>5</a:t>
            </a:r>
            <a:r>
              <a:rPr kumimoji="1" lang="zh-CN" altLang="en-US" sz="3200" b="1">
                <a:solidFill>
                  <a:srgbClr val="000000"/>
                </a:solidFill>
                <a:latin typeface="Times New Roman" pitchFamily="18" charset="0"/>
              </a:rPr>
              <a:t>）</a:t>
            </a:r>
            <a:r>
              <a:rPr kumimoji="1" lang="en-US" altLang="zh-CN" sz="3200" b="1">
                <a:solidFill>
                  <a:srgbClr val="000000"/>
                </a:solidFill>
                <a:latin typeface="Times New Roman" pitchFamily="18" charset="0"/>
              </a:rPr>
              <a:t>,  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2" name="Picture 4"/>
          <p:cNvPicPr>
            <a:picLocks noChangeAspect="1" noChangeArrowheads="1"/>
          </p:cNvPicPr>
          <p:nvPr/>
        </p:nvPicPr>
        <p:blipFill>
          <a:blip r:embed="rId2">
            <a:lum bright="6000" contrast="12000"/>
          </a:blip>
          <a:srcRect/>
          <a:stretch>
            <a:fillRect/>
          </a:stretch>
        </p:blipFill>
        <p:spPr bwMode="auto">
          <a:xfrm>
            <a:off x="395288" y="295275"/>
            <a:ext cx="8748712" cy="656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35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0"/>
            <a:ext cx="8602663" cy="645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00113" y="0"/>
            <a:ext cx="7543800" cy="1143000"/>
          </a:xfrm>
        </p:spPr>
        <p:txBody>
          <a:bodyPr/>
          <a:lstStyle/>
          <a:p>
            <a:pPr eaLnBrk="1" hangingPunct="1"/>
            <a:r>
              <a:rPr lang="zh-CN" altLang="en-US" smtClean="0"/>
              <a:t>二、伯努利方程</a:t>
            </a:r>
          </a:p>
        </p:txBody>
      </p:sp>
      <p:sp>
        <p:nvSpPr>
          <p:cNvPr id="80899" name="Text Box 3"/>
          <p:cNvSpPr txBox="1">
            <a:spLocks noChangeArrowheads="1"/>
          </p:cNvSpPr>
          <p:nvPr/>
        </p:nvSpPr>
        <p:spPr bwMode="auto">
          <a:xfrm>
            <a:off x="228600" y="914400"/>
            <a:ext cx="167481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600" b="1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伯努利方程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2476500"/>
            <a:ext cx="3962400" cy="3390900"/>
            <a:chOff x="144" y="1560"/>
            <a:chExt cx="2496" cy="2136"/>
          </a:xfrm>
        </p:grpSpPr>
        <p:pic>
          <p:nvPicPr>
            <p:cNvPr id="270349" name="Picture 6"/>
            <p:cNvPicPr>
              <a:picLocks noChangeAspect="1" noChangeArrowheads="1"/>
            </p:cNvPicPr>
            <p:nvPr/>
          </p:nvPicPr>
          <p:blipFill>
            <a:blip r:embed="rId2"/>
            <a:srcRect r="75548"/>
            <a:stretch>
              <a:fillRect/>
            </a:stretch>
          </p:blipFill>
          <p:spPr bwMode="auto">
            <a:xfrm>
              <a:off x="144" y="2100"/>
              <a:ext cx="1728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0350" name="Picture 7"/>
            <p:cNvPicPr>
              <a:picLocks noChangeAspect="1" noChangeArrowheads="1"/>
            </p:cNvPicPr>
            <p:nvPr/>
          </p:nvPicPr>
          <p:blipFill>
            <a:blip r:embed="rId3"/>
            <a:srcRect t="17036" r="78265" b="17036"/>
            <a:stretch>
              <a:fillRect/>
            </a:stretch>
          </p:blipFill>
          <p:spPr bwMode="auto">
            <a:xfrm>
              <a:off x="144" y="2622"/>
              <a:ext cx="1536" cy="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0351" name="Picture 8"/>
            <p:cNvPicPr>
              <a:picLocks noChangeAspect="1" noChangeArrowheads="1"/>
            </p:cNvPicPr>
            <p:nvPr/>
          </p:nvPicPr>
          <p:blipFill>
            <a:blip r:embed="rId4"/>
            <a:srcRect r="64680"/>
            <a:stretch>
              <a:fillRect/>
            </a:stretch>
          </p:blipFill>
          <p:spPr bwMode="auto">
            <a:xfrm>
              <a:off x="144" y="1560"/>
              <a:ext cx="2496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0352" name="Picture 9"/>
            <p:cNvPicPr>
              <a:picLocks noChangeAspect="1" noChangeArrowheads="1"/>
            </p:cNvPicPr>
            <p:nvPr/>
          </p:nvPicPr>
          <p:blipFill>
            <a:blip r:embed="rId5"/>
            <a:srcRect r="73511"/>
            <a:stretch>
              <a:fillRect/>
            </a:stretch>
          </p:blipFill>
          <p:spPr bwMode="auto">
            <a:xfrm>
              <a:off x="144" y="3156"/>
              <a:ext cx="1872" cy="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0906" name="Picture 10"/>
          <p:cNvPicPr>
            <a:picLocks noChangeAspect="1" noChangeArrowheads="1"/>
          </p:cNvPicPr>
          <p:nvPr/>
        </p:nvPicPr>
        <p:blipFill>
          <a:blip r:embed="rId6"/>
          <a:srcRect l="35320" r="22568"/>
          <a:stretch>
            <a:fillRect/>
          </a:stretch>
        </p:blipFill>
        <p:spPr bwMode="auto">
          <a:xfrm>
            <a:off x="4191000" y="2476500"/>
            <a:ext cx="4724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7" name="Picture 11"/>
          <p:cNvPicPr>
            <a:picLocks noChangeAspect="1" noChangeArrowheads="1"/>
          </p:cNvPicPr>
          <p:nvPr/>
        </p:nvPicPr>
        <p:blipFill>
          <a:blip r:embed="rId7"/>
          <a:srcRect l="24452" r="56529"/>
          <a:stretch>
            <a:fillRect/>
          </a:stretch>
        </p:blipFill>
        <p:spPr bwMode="auto">
          <a:xfrm>
            <a:off x="2971800" y="3333750"/>
            <a:ext cx="2133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8" name="Picture 12"/>
          <p:cNvPicPr>
            <a:picLocks noChangeAspect="1" noChangeArrowheads="1"/>
          </p:cNvPicPr>
          <p:nvPr/>
        </p:nvPicPr>
        <p:blipFill>
          <a:blip r:embed="rId8"/>
          <a:srcRect l="43471" r="22568"/>
          <a:stretch>
            <a:fillRect/>
          </a:stretch>
        </p:blipFill>
        <p:spPr bwMode="auto">
          <a:xfrm>
            <a:off x="5105400" y="3333750"/>
            <a:ext cx="3810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09" name="Picture 13"/>
          <p:cNvPicPr>
            <a:picLocks noChangeAspect="1" noChangeArrowheads="1"/>
          </p:cNvPicPr>
          <p:nvPr/>
        </p:nvPicPr>
        <p:blipFill>
          <a:blip r:embed="rId9"/>
          <a:srcRect l="21735" t="17036" r="57208" b="17036"/>
          <a:stretch>
            <a:fillRect/>
          </a:stretch>
        </p:blipFill>
        <p:spPr bwMode="auto">
          <a:xfrm>
            <a:off x="2667000" y="4162425"/>
            <a:ext cx="2362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0" name="Picture 14"/>
          <p:cNvPicPr>
            <a:picLocks noChangeAspect="1" noChangeArrowheads="1"/>
          </p:cNvPicPr>
          <p:nvPr/>
        </p:nvPicPr>
        <p:blipFill>
          <a:blip r:embed="rId10"/>
          <a:srcRect l="42792" t="17036" r="22568" b="17036"/>
          <a:stretch>
            <a:fillRect/>
          </a:stretch>
        </p:blipFill>
        <p:spPr bwMode="auto">
          <a:xfrm>
            <a:off x="5029200" y="4162425"/>
            <a:ext cx="38862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911" name="Picture 15"/>
          <p:cNvPicPr>
            <a:picLocks noChangeAspect="1" noChangeArrowheads="1"/>
          </p:cNvPicPr>
          <p:nvPr/>
        </p:nvPicPr>
        <p:blipFill>
          <a:blip r:embed="rId11"/>
          <a:srcRect l="26489" r="22568"/>
          <a:stretch>
            <a:fillRect/>
          </a:stretch>
        </p:blipFill>
        <p:spPr bwMode="auto">
          <a:xfrm>
            <a:off x="3200400" y="5010150"/>
            <a:ext cx="5715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12" name="Text Box 16"/>
          <p:cNvSpPr txBox="1">
            <a:spLocks noChangeArrowheads="1"/>
          </p:cNvSpPr>
          <p:nvPr/>
        </p:nvSpPr>
        <p:spPr bwMode="auto">
          <a:xfrm>
            <a:off x="228600" y="1447800"/>
            <a:ext cx="8686800" cy="4794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形如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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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 i="1" baseline="3000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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 1)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的方程叫做伯努利方程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</a:t>
            </a:r>
            <a:endParaRPr kumimoji="1" lang="zh-CN" altLang="en-US" sz="2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913" name="Text Box 17"/>
          <p:cNvSpPr txBox="1">
            <a:spLocks noChangeArrowheads="1"/>
          </p:cNvSpPr>
          <p:nvPr/>
        </p:nvSpPr>
        <p:spPr bwMode="auto">
          <a:xfrm>
            <a:off x="228600" y="1981200"/>
            <a:ext cx="7483475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考察下列方程是否是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或能否化为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伯努利方程？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0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0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0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899" grpId="0" build="p" autoUpdateAnimBg="0"/>
      <p:bldP spid="80912" grpId="0" build="p" autoUpdateAnimBg="0"/>
      <p:bldP spid="8091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auto">
          <a:xfrm>
            <a:off x="228600" y="228600"/>
            <a:ext cx="868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1" lang="zh-CN" altLang="en-US" sz="3200" b="1">
                <a:solidFill>
                  <a:srgbClr val="0000CC"/>
                </a:solidFill>
                <a:latin typeface="Tahoma" pitchFamily="34" charset="0"/>
                <a:ea typeface="黑体" pitchFamily="2" charset="-122"/>
              </a:rPr>
              <a:t>二、伯努利方程</a:t>
            </a:r>
          </a:p>
        </p:txBody>
      </p:sp>
      <p:sp>
        <p:nvSpPr>
          <p:cNvPr id="271363" name="Text Box 3"/>
          <p:cNvSpPr txBox="1">
            <a:spLocks noChangeArrowheads="1"/>
          </p:cNvSpPr>
          <p:nvPr/>
        </p:nvSpPr>
        <p:spPr bwMode="auto">
          <a:xfrm>
            <a:off x="228600" y="914400"/>
            <a:ext cx="167481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600" b="1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伯努利方程</a:t>
            </a:r>
          </a:p>
        </p:txBody>
      </p:sp>
      <p:sp>
        <p:nvSpPr>
          <p:cNvPr id="271364" name="Text Box 4"/>
          <p:cNvSpPr txBox="1">
            <a:spLocks noChangeArrowheads="1"/>
          </p:cNvSpPr>
          <p:nvPr/>
        </p:nvSpPr>
        <p:spPr bwMode="auto">
          <a:xfrm>
            <a:off x="228600" y="1508125"/>
            <a:ext cx="8686800" cy="481013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形如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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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 i="1" baseline="3000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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 1)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的方程叫做伯努利方程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</a:t>
            </a:r>
            <a:endParaRPr kumimoji="1" lang="zh-CN" altLang="en-US" sz="2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228600" y="2713038"/>
            <a:ext cx="7513638" cy="4794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伯努利方程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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 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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 i="1" baseline="30000">
                <a:solidFill>
                  <a:srgbClr val="000000"/>
                </a:solidFill>
                <a:latin typeface="Times New Roman" pitchFamily="18" charset="0"/>
              </a:rPr>
              <a:t>n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可化为线性方程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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   </a:t>
            </a:r>
          </a:p>
        </p:txBody>
      </p:sp>
      <p:sp>
        <p:nvSpPr>
          <p:cNvPr id="86022" name="Rectangle 6"/>
          <p:cNvSpPr>
            <a:spLocks noChangeArrowheads="1"/>
          </p:cNvSpPr>
          <p:nvPr/>
        </p:nvSpPr>
        <p:spPr bwMode="auto">
          <a:xfrm>
            <a:off x="228600" y="2179638"/>
            <a:ext cx="2679700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600" b="1">
                <a:solidFill>
                  <a:srgbClr val="0000CC"/>
                </a:solidFill>
                <a:latin typeface="Times New Roman" pitchFamily="18" charset="0"/>
                <a:ea typeface="黑体" pitchFamily="2" charset="-122"/>
              </a:rPr>
              <a:t>伯努利方程的解法</a:t>
            </a:r>
          </a:p>
        </p:txBody>
      </p:sp>
      <p:pic>
        <p:nvPicPr>
          <p:cNvPr id="86023" name="Picture 7"/>
          <p:cNvPicPr>
            <a:picLocks noChangeAspect="1" noChangeArrowheads="1"/>
          </p:cNvPicPr>
          <p:nvPr/>
        </p:nvPicPr>
        <p:blipFill>
          <a:blip r:embed="rId2"/>
          <a:srcRect r="56529"/>
          <a:stretch>
            <a:fillRect/>
          </a:stretch>
        </p:blipFill>
        <p:spPr bwMode="auto">
          <a:xfrm>
            <a:off x="1905000" y="3246438"/>
            <a:ext cx="4876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4" name="Picture 8"/>
          <p:cNvPicPr>
            <a:picLocks noChangeAspect="1" noChangeArrowheads="1"/>
          </p:cNvPicPr>
          <p:nvPr/>
        </p:nvPicPr>
        <p:blipFill>
          <a:blip r:embed="rId3"/>
          <a:srcRect r="34795"/>
          <a:stretch>
            <a:fillRect/>
          </a:stretch>
        </p:blipFill>
        <p:spPr bwMode="auto">
          <a:xfrm>
            <a:off x="250825" y="4300538"/>
            <a:ext cx="7315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1" grpId="0" build="p" autoUpdateAnimBg="0"/>
      <p:bldP spid="86022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228600" y="1066800"/>
            <a:ext cx="10858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 b="1">
                <a:solidFill>
                  <a:srgbClr val="CC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C00000"/>
                </a:solidFill>
                <a:latin typeface="Times New Roman" pitchFamily="18" charset="0"/>
                <a:ea typeface="黑体" pitchFamily="2" charset="-122"/>
              </a:rPr>
              <a:t>解</a:t>
            </a:r>
            <a:r>
              <a:rPr kumimoji="1" lang="zh-CN" altLang="en-US" sz="2600" b="1">
                <a:solidFill>
                  <a:srgbClr val="CC0000"/>
                </a:solidFill>
                <a:latin typeface="Symbol" pitchFamily="18" charset="2"/>
              </a:rPr>
              <a:t> </a:t>
            </a:r>
          </a:p>
        </p:txBody>
      </p:sp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2"/>
          <a:srcRect r="47699"/>
          <a:stretch>
            <a:fillRect/>
          </a:stretch>
        </p:blipFill>
        <p:spPr bwMode="auto">
          <a:xfrm>
            <a:off x="228600" y="228600"/>
            <a:ext cx="5867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1371600" y="1066800"/>
            <a:ext cx="222885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原方程可化为   </a:t>
            </a:r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3"/>
          <a:srcRect r="73511"/>
          <a:stretch>
            <a:fillRect/>
          </a:stretch>
        </p:blipFill>
        <p:spPr bwMode="auto">
          <a:xfrm>
            <a:off x="1371600" y="1581150"/>
            <a:ext cx="2971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7" name="Picture 7"/>
          <p:cNvPicPr>
            <a:picLocks noChangeAspect="1" noChangeArrowheads="1"/>
          </p:cNvPicPr>
          <p:nvPr/>
        </p:nvPicPr>
        <p:blipFill>
          <a:blip r:embed="rId4"/>
          <a:srcRect l="26489" r="41586"/>
          <a:stretch>
            <a:fillRect/>
          </a:stretch>
        </p:blipFill>
        <p:spPr bwMode="auto">
          <a:xfrm>
            <a:off x="4343400" y="1581150"/>
            <a:ext cx="3581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228600" y="2438400"/>
            <a:ext cx="487045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由非齐次线性方程的通解公式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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 得 </a:t>
            </a:r>
          </a:p>
        </p:txBody>
      </p:sp>
      <p:pic>
        <p:nvPicPr>
          <p:cNvPr id="87049" name="Picture 9"/>
          <p:cNvPicPr>
            <a:picLocks noChangeAspect="1" noChangeArrowheads="1"/>
          </p:cNvPicPr>
          <p:nvPr/>
        </p:nvPicPr>
        <p:blipFill>
          <a:blip r:embed="rId5"/>
          <a:srcRect r="59926"/>
          <a:stretch>
            <a:fillRect/>
          </a:stretch>
        </p:blipFill>
        <p:spPr bwMode="auto">
          <a:xfrm>
            <a:off x="1371600" y="2971800"/>
            <a:ext cx="4495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6"/>
          <a:srcRect r="75548"/>
          <a:stretch>
            <a:fillRect/>
          </a:stretch>
        </p:blipFill>
        <p:spPr bwMode="auto">
          <a:xfrm>
            <a:off x="1828800" y="3867150"/>
            <a:ext cx="27432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51" name="Text Box 11"/>
          <p:cNvSpPr txBox="1">
            <a:spLocks noChangeArrowheads="1"/>
          </p:cNvSpPr>
          <p:nvPr/>
        </p:nvSpPr>
        <p:spPr bwMode="auto">
          <a:xfrm>
            <a:off x="228600" y="4648200"/>
            <a:ext cx="297180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即原方程的通解为</a:t>
            </a:r>
            <a:r>
              <a:rPr kumimoji="1" lang="zh-CN" altLang="en-US" sz="2600">
                <a:solidFill>
                  <a:srgbClr val="000000"/>
                </a:solidFill>
                <a:latin typeface="Times New Roman" pitchFamily="18" charset="0"/>
              </a:rPr>
              <a:t>    </a:t>
            </a:r>
          </a:p>
        </p:txBody>
      </p:sp>
      <p:pic>
        <p:nvPicPr>
          <p:cNvPr id="87052" name="Picture 12"/>
          <p:cNvPicPr>
            <a:picLocks noChangeAspect="1" noChangeArrowheads="1"/>
          </p:cNvPicPr>
          <p:nvPr/>
        </p:nvPicPr>
        <p:blipFill>
          <a:blip r:embed="rId7"/>
          <a:srcRect r="76906"/>
          <a:stretch>
            <a:fillRect/>
          </a:stretch>
        </p:blipFill>
        <p:spPr bwMode="auto">
          <a:xfrm>
            <a:off x="1371600" y="5105400"/>
            <a:ext cx="2590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53" name="Picture 13"/>
          <p:cNvPicPr>
            <a:picLocks noChangeAspect="1" noChangeArrowheads="1"/>
          </p:cNvPicPr>
          <p:nvPr/>
        </p:nvPicPr>
        <p:blipFill>
          <a:blip r:embed="rId8"/>
          <a:srcRect l="24452" r="56529"/>
          <a:stretch>
            <a:fillRect/>
          </a:stretch>
        </p:blipFill>
        <p:spPr bwMode="auto">
          <a:xfrm>
            <a:off x="4572000" y="3867150"/>
            <a:ext cx="2133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70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70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7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70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2" grpId="0" build="p" autoUpdateAnimBg="0"/>
      <p:bldP spid="87045" grpId="0" build="p" autoUpdateAnimBg="0"/>
      <p:bldP spid="87048" grpId="0" build="p" autoUpdateAnimBg="0"/>
      <p:bldP spid="87051" grpId="0" build="p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Text Box 2"/>
          <p:cNvSpPr txBox="1">
            <a:spLocks noChangeArrowheads="1"/>
          </p:cNvSpPr>
          <p:nvPr/>
        </p:nvSpPr>
        <p:spPr bwMode="auto">
          <a:xfrm>
            <a:off x="1143000" y="1143000"/>
            <a:ext cx="3295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( </a:t>
            </a:r>
            <a:r>
              <a:rPr kumimoji="1" lang="zh-CN" altLang="en-US" sz="2400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雅各布第一 </a:t>
            </a:r>
            <a:r>
              <a:rPr kumimoji="1" lang="en-US" altLang="zh-CN" sz="2400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· </a:t>
            </a:r>
            <a:r>
              <a:rPr kumimoji="1" lang="zh-CN" altLang="en-US" sz="2400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伯努利 </a:t>
            </a:r>
            <a:r>
              <a:rPr kumimoji="1" lang="en-US" altLang="zh-CN" sz="2400">
                <a:solidFill>
                  <a:schemeClr val="accent2"/>
                </a:solidFill>
                <a:latin typeface="Times New Roman" pitchFamily="18" charset="0"/>
                <a:ea typeface="楷体_GB2312" pitchFamily="49" charset="-122"/>
              </a:rPr>
              <a:t>)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 </a:t>
            </a:r>
          </a:p>
        </p:txBody>
      </p:sp>
      <p:sp>
        <p:nvSpPr>
          <p:cNvPr id="109571" name="Text Box 3"/>
          <p:cNvSpPr txBox="1">
            <a:spLocks noChangeArrowheads="1"/>
          </p:cNvSpPr>
          <p:nvPr/>
        </p:nvSpPr>
        <p:spPr bwMode="auto">
          <a:xfrm>
            <a:off x="2971800" y="4586288"/>
            <a:ext cx="60515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书中给出的伯努利数在很多地方有用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, </a:t>
            </a:r>
          </a:p>
        </p:txBody>
      </p:sp>
      <p:sp>
        <p:nvSpPr>
          <p:cNvPr id="273411" name="Rectangle 4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1295400" y="533400"/>
            <a:ext cx="3657600" cy="609600"/>
          </a:xfrm>
        </p:spPr>
        <p:txBody>
          <a:bodyPr/>
          <a:lstStyle/>
          <a:p>
            <a:pPr algn="l" eaLnBrk="1" hangingPunct="1"/>
            <a:r>
              <a:rPr lang="zh-CN" altLang="en-US" sz="3200" b="1" smtClean="0">
                <a:ea typeface="楷体_GB2312" pitchFamily="49" charset="-122"/>
              </a:rPr>
              <a:t>伯努利</a:t>
            </a:r>
            <a:r>
              <a:rPr lang="en-US" altLang="zh-CN" sz="2800" b="1" smtClean="0">
                <a:solidFill>
                  <a:schemeClr val="accent2"/>
                </a:solidFill>
                <a:ea typeface="楷体_GB2312" pitchFamily="49" charset="-122"/>
              </a:rPr>
              <a:t>(1654 – 1705)</a:t>
            </a:r>
          </a:p>
        </p:txBody>
      </p:sp>
      <p:sp>
        <p:nvSpPr>
          <p:cNvPr id="109573" name="Text Box 5"/>
          <p:cNvSpPr txBox="1">
            <a:spLocks noChangeArrowheads="1"/>
          </p:cNvSpPr>
          <p:nvPr/>
        </p:nvSpPr>
        <p:spPr bwMode="auto">
          <a:xfrm>
            <a:off x="996950" y="1752600"/>
            <a:ext cx="21399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瑞士数学家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, </a:t>
            </a:r>
          </a:p>
        </p:txBody>
      </p:sp>
      <p:sp>
        <p:nvSpPr>
          <p:cNvPr id="109574" name="Text Box 6"/>
          <p:cNvSpPr txBox="1">
            <a:spLocks noChangeArrowheads="1"/>
          </p:cNvSpPr>
          <p:nvPr/>
        </p:nvSpPr>
        <p:spPr bwMode="auto">
          <a:xfrm>
            <a:off x="635000" y="2286000"/>
            <a:ext cx="1784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位数学家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. </a:t>
            </a:r>
          </a:p>
        </p:txBody>
      </p:sp>
      <p:sp>
        <p:nvSpPr>
          <p:cNvPr id="109575" name="Text Box 7"/>
          <p:cNvSpPr txBox="1">
            <a:spLocks noChangeArrowheads="1"/>
          </p:cNvSpPr>
          <p:nvPr/>
        </p:nvSpPr>
        <p:spPr bwMode="auto">
          <a:xfrm>
            <a:off x="635000" y="2854325"/>
            <a:ext cx="5073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标和极坐标下的曲率半径公式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,  </a:t>
            </a:r>
          </a:p>
        </p:txBody>
      </p:sp>
      <p:sp>
        <p:nvSpPr>
          <p:cNvPr id="109576" name="Text Box 8"/>
          <p:cNvSpPr txBox="1">
            <a:spLocks noChangeArrowheads="1"/>
          </p:cNvSpPr>
          <p:nvPr/>
        </p:nvSpPr>
        <p:spPr bwMode="auto">
          <a:xfrm>
            <a:off x="5543550" y="2833688"/>
            <a:ext cx="13398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1695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年 </a:t>
            </a:r>
          </a:p>
        </p:txBody>
      </p:sp>
      <p:sp>
        <p:nvSpPr>
          <p:cNvPr id="109577" name="Text Box 9"/>
          <p:cNvSpPr txBox="1">
            <a:spLocks noChangeArrowheads="1"/>
          </p:cNvSpPr>
          <p:nvPr/>
        </p:nvSpPr>
        <p:spPr bwMode="auto">
          <a:xfrm>
            <a:off x="635000" y="4006850"/>
            <a:ext cx="41846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版了他的巨著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《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猜度术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》,</a:t>
            </a:r>
          </a:p>
        </p:txBody>
      </p:sp>
      <p:sp>
        <p:nvSpPr>
          <p:cNvPr id="109578" name="Text Box 10"/>
          <p:cNvSpPr txBox="1">
            <a:spLocks noChangeArrowheads="1"/>
          </p:cNvSpPr>
          <p:nvPr/>
        </p:nvSpPr>
        <p:spPr bwMode="auto">
          <a:xfrm>
            <a:off x="635000" y="4586288"/>
            <a:ext cx="25844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上的一件大事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,  </a:t>
            </a:r>
          </a:p>
        </p:txBody>
      </p:sp>
      <p:sp>
        <p:nvSpPr>
          <p:cNvPr id="109579" name="Text Box 11"/>
          <p:cNvSpPr txBox="1">
            <a:spLocks noChangeArrowheads="1"/>
          </p:cNvSpPr>
          <p:nvPr/>
        </p:nvSpPr>
        <p:spPr bwMode="auto">
          <a:xfrm>
            <a:off x="635000" y="5181600"/>
            <a:ext cx="6407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而伯努利定理则是大数定律的最早形式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. </a:t>
            </a:r>
          </a:p>
        </p:txBody>
      </p:sp>
      <p:grpSp>
        <p:nvGrpSpPr>
          <p:cNvPr id="273419" name="Group 12"/>
          <p:cNvGrpSpPr>
            <a:grpSpLocks/>
          </p:cNvGrpSpPr>
          <p:nvPr/>
        </p:nvGrpSpPr>
        <p:grpSpPr bwMode="auto">
          <a:xfrm>
            <a:off x="6934200" y="1098550"/>
            <a:ext cx="1763713" cy="2482850"/>
            <a:chOff x="4368" y="431"/>
            <a:chExt cx="1111" cy="1564"/>
          </a:xfrm>
        </p:grpSpPr>
        <p:pic>
          <p:nvPicPr>
            <p:cNvPr id="273428" name="Picture 13" descr="Y1伯努利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64" y="480"/>
              <a:ext cx="912" cy="1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3429" name="Freeform 14"/>
            <p:cNvSpPr>
              <a:spLocks/>
            </p:cNvSpPr>
            <p:nvPr/>
          </p:nvSpPr>
          <p:spPr bwMode="auto">
            <a:xfrm>
              <a:off x="4368" y="431"/>
              <a:ext cx="1111" cy="85"/>
            </a:xfrm>
            <a:custGeom>
              <a:avLst/>
              <a:gdLst>
                <a:gd name="T0" fmla="*/ 0 w 2304"/>
                <a:gd name="T1" fmla="*/ 0 h 192"/>
                <a:gd name="T2" fmla="*/ 93 w 2304"/>
                <a:gd name="T3" fmla="*/ 85 h 192"/>
                <a:gd name="T4" fmla="*/ 1018 w 2304"/>
                <a:gd name="T5" fmla="*/ 85 h 192"/>
                <a:gd name="T6" fmla="*/ 1111 w 2304"/>
                <a:gd name="T7" fmla="*/ 0 h 192"/>
                <a:gd name="T8" fmla="*/ 0 w 230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92"/>
                <a:gd name="T17" fmla="*/ 2304 w 230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92">
                  <a:moveTo>
                    <a:pt x="0" y="0"/>
                  </a:moveTo>
                  <a:lnTo>
                    <a:pt x="192" y="192"/>
                  </a:lnTo>
                  <a:lnTo>
                    <a:pt x="2112" y="192"/>
                  </a:lnTo>
                  <a:lnTo>
                    <a:pt x="230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3430" name="Freeform 15"/>
            <p:cNvSpPr>
              <a:spLocks/>
            </p:cNvSpPr>
            <p:nvPr/>
          </p:nvSpPr>
          <p:spPr bwMode="auto">
            <a:xfrm>
              <a:off x="4368" y="431"/>
              <a:ext cx="96" cy="1564"/>
            </a:xfrm>
            <a:custGeom>
              <a:avLst/>
              <a:gdLst>
                <a:gd name="T0" fmla="*/ 0 w 192"/>
                <a:gd name="T1" fmla="*/ 0 h 3552"/>
                <a:gd name="T2" fmla="*/ 96 w 192"/>
                <a:gd name="T3" fmla="*/ 85 h 3552"/>
                <a:gd name="T4" fmla="*/ 96 w 192"/>
                <a:gd name="T5" fmla="*/ 1479 h 3552"/>
                <a:gd name="T6" fmla="*/ 0 w 192"/>
                <a:gd name="T7" fmla="*/ 1564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3552"/>
                <a:gd name="T17" fmla="*/ 192 w 192"/>
                <a:gd name="T18" fmla="*/ 3552 h 35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3431" name="Freeform 16"/>
            <p:cNvSpPr>
              <a:spLocks/>
            </p:cNvSpPr>
            <p:nvPr/>
          </p:nvSpPr>
          <p:spPr bwMode="auto">
            <a:xfrm flipH="1" flipV="1">
              <a:off x="5376" y="431"/>
              <a:ext cx="96" cy="1564"/>
            </a:xfrm>
            <a:custGeom>
              <a:avLst/>
              <a:gdLst>
                <a:gd name="T0" fmla="*/ 0 w 192"/>
                <a:gd name="T1" fmla="*/ 0 h 3552"/>
                <a:gd name="T2" fmla="*/ 96 w 192"/>
                <a:gd name="T3" fmla="*/ 85 h 3552"/>
                <a:gd name="T4" fmla="*/ 96 w 192"/>
                <a:gd name="T5" fmla="*/ 1479 h 3552"/>
                <a:gd name="T6" fmla="*/ 0 w 192"/>
                <a:gd name="T7" fmla="*/ 1564 h 3552"/>
                <a:gd name="T8" fmla="*/ 0 w 192"/>
                <a:gd name="T9" fmla="*/ 0 h 35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3552"/>
                <a:gd name="T17" fmla="*/ 192 w 192"/>
                <a:gd name="T18" fmla="*/ 3552 h 35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3552">
                  <a:moveTo>
                    <a:pt x="0" y="0"/>
                  </a:moveTo>
                  <a:lnTo>
                    <a:pt x="192" y="192"/>
                  </a:lnTo>
                  <a:lnTo>
                    <a:pt x="192" y="3360"/>
                  </a:lnTo>
                  <a:lnTo>
                    <a:pt x="0" y="3552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3432" name="Freeform 17"/>
            <p:cNvSpPr>
              <a:spLocks/>
            </p:cNvSpPr>
            <p:nvPr/>
          </p:nvSpPr>
          <p:spPr bwMode="auto">
            <a:xfrm flipV="1">
              <a:off x="4368" y="1910"/>
              <a:ext cx="1111" cy="85"/>
            </a:xfrm>
            <a:custGeom>
              <a:avLst/>
              <a:gdLst>
                <a:gd name="T0" fmla="*/ 0 w 2304"/>
                <a:gd name="T1" fmla="*/ 0 h 192"/>
                <a:gd name="T2" fmla="*/ 93 w 2304"/>
                <a:gd name="T3" fmla="*/ 85 h 192"/>
                <a:gd name="T4" fmla="*/ 1018 w 2304"/>
                <a:gd name="T5" fmla="*/ 85 h 192"/>
                <a:gd name="T6" fmla="*/ 1111 w 2304"/>
                <a:gd name="T7" fmla="*/ 0 h 192"/>
                <a:gd name="T8" fmla="*/ 0 w 2304"/>
                <a:gd name="T9" fmla="*/ 0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304"/>
                <a:gd name="T16" fmla="*/ 0 h 192"/>
                <a:gd name="T17" fmla="*/ 2304 w 2304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304" h="192">
                  <a:moveTo>
                    <a:pt x="0" y="0"/>
                  </a:moveTo>
                  <a:lnTo>
                    <a:pt x="192" y="192"/>
                  </a:lnTo>
                  <a:lnTo>
                    <a:pt x="2112" y="192"/>
                  </a:lnTo>
                  <a:lnTo>
                    <a:pt x="2304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0023BA"/>
                </a:gs>
                <a:gs pos="50000">
                  <a:srgbClr val="0066FF"/>
                </a:gs>
                <a:gs pos="100000">
                  <a:srgbClr val="0023BA"/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9586" name="Text Box 18"/>
          <p:cNvSpPr txBox="1">
            <a:spLocks noChangeArrowheads="1"/>
          </p:cNvSpPr>
          <p:nvPr/>
        </p:nvSpPr>
        <p:spPr bwMode="auto">
          <a:xfrm>
            <a:off x="635000" y="3411538"/>
            <a:ext cx="46291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年提出了著名的伯努利方程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, </a:t>
            </a:r>
          </a:p>
        </p:txBody>
      </p:sp>
      <p:sp>
        <p:nvSpPr>
          <p:cNvPr id="273421" name="Line 19"/>
          <p:cNvSpPr>
            <a:spLocks noChangeShapeType="1"/>
          </p:cNvSpPr>
          <p:nvPr/>
        </p:nvSpPr>
        <p:spPr bwMode="auto">
          <a:xfrm flipV="1">
            <a:off x="1219200" y="1143000"/>
            <a:ext cx="3733800" cy="0"/>
          </a:xfrm>
          <a:prstGeom prst="line">
            <a:avLst/>
          </a:prstGeom>
          <a:noFill/>
          <a:ln w="76200" cmpd="tri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9588" name="Text Box 20"/>
          <p:cNvSpPr txBox="1">
            <a:spLocks noChangeArrowheads="1"/>
          </p:cNvSpPr>
          <p:nvPr/>
        </p:nvSpPr>
        <p:spPr bwMode="auto">
          <a:xfrm>
            <a:off x="2971800" y="1774825"/>
            <a:ext cx="38290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他家祖孙三代出过十多 </a:t>
            </a:r>
          </a:p>
        </p:txBody>
      </p:sp>
      <p:sp>
        <p:nvSpPr>
          <p:cNvPr id="109589" name="Text Box 21"/>
          <p:cNvSpPr txBox="1">
            <a:spLocks noChangeArrowheads="1"/>
          </p:cNvSpPr>
          <p:nvPr/>
        </p:nvSpPr>
        <p:spPr bwMode="auto">
          <a:xfrm>
            <a:off x="2305050" y="2286000"/>
            <a:ext cx="45402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1694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年他首次给出了直角坐 </a:t>
            </a:r>
          </a:p>
        </p:txBody>
      </p:sp>
      <p:sp>
        <p:nvSpPr>
          <p:cNvPr id="109590" name="Text Box 22"/>
          <p:cNvSpPr txBox="1">
            <a:spLocks noChangeArrowheads="1"/>
          </p:cNvSpPr>
          <p:nvPr/>
        </p:nvSpPr>
        <p:spPr bwMode="auto">
          <a:xfrm>
            <a:off x="5105400" y="3429000"/>
            <a:ext cx="16954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1713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年出 </a:t>
            </a:r>
          </a:p>
        </p:txBody>
      </p:sp>
      <p:sp>
        <p:nvSpPr>
          <p:cNvPr id="109591" name="Text Box 23"/>
          <p:cNvSpPr txBox="1">
            <a:spLocks noChangeArrowheads="1"/>
          </p:cNvSpPr>
          <p:nvPr/>
        </p:nvSpPr>
        <p:spPr bwMode="auto">
          <a:xfrm>
            <a:off x="4724400" y="3976688"/>
            <a:ext cx="40957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这是组合数学与概率论史</a:t>
            </a:r>
          </a:p>
        </p:txBody>
      </p:sp>
      <p:sp>
        <p:nvSpPr>
          <p:cNvPr id="109592" name="Text Box 24"/>
          <p:cNvSpPr txBox="1">
            <a:spLocks noChangeArrowheads="1"/>
          </p:cNvSpPr>
          <p:nvPr/>
        </p:nvSpPr>
        <p:spPr bwMode="auto">
          <a:xfrm>
            <a:off x="6978650" y="5181600"/>
            <a:ext cx="17843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此外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, 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他对</a:t>
            </a:r>
          </a:p>
        </p:txBody>
      </p:sp>
      <p:sp>
        <p:nvSpPr>
          <p:cNvPr id="109593" name="Text Box 25"/>
          <p:cNvSpPr txBox="1">
            <a:spLocks noChangeArrowheads="1"/>
          </p:cNvSpPr>
          <p:nvPr/>
        </p:nvSpPr>
        <p:spPr bwMode="auto">
          <a:xfrm>
            <a:off x="609600" y="5781675"/>
            <a:ext cx="69405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双纽线</a:t>
            </a:r>
            <a:r>
              <a:rPr kumimoji="1" lang="en-US" altLang="zh-CN" sz="2800">
                <a:latin typeface="Times New Roman" pitchFamily="18" charset="0"/>
                <a:cs typeface="Times New Roman" pitchFamily="18" charset="0"/>
              </a:rPr>
              <a:t>,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 </a:t>
            </a:r>
            <a:r>
              <a:rPr kumimoji="1" lang="zh-CN" altLang="en-US" sz="2800">
                <a:latin typeface="Times New Roman" pitchFamily="18" charset="0"/>
                <a:ea typeface="楷体_GB2312" pitchFamily="49" charset="-122"/>
              </a:rPr>
              <a:t>悬链线和对数螺线都有深入的研究 </a:t>
            </a:r>
            <a:r>
              <a:rPr kumimoji="1" lang="en-US" altLang="zh-CN" sz="2800">
                <a:latin typeface="Times New Roman" pitchFamily="18" charset="0"/>
                <a:ea typeface="楷体_GB2312" pitchFamily="49" charset="-122"/>
              </a:rPr>
              <a:t>.</a:t>
            </a: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95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95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95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95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95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9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9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5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9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9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95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095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571" grpId="0" build="p" autoUpdateAnimBg="0"/>
      <p:bldP spid="109573" grpId="0" build="p" autoUpdateAnimBg="0"/>
      <p:bldP spid="109574" grpId="0" build="p" autoUpdateAnimBg="0" advAuto="0"/>
      <p:bldP spid="109575" grpId="0" build="p" autoUpdateAnimBg="0" advAuto="0"/>
      <p:bldP spid="109576" grpId="0" build="p" autoUpdateAnimBg="0"/>
      <p:bldP spid="109577" grpId="0" build="p" autoUpdateAnimBg="0" advAuto="0"/>
      <p:bldP spid="109578" grpId="0" build="p" autoUpdateAnimBg="0" advAuto="0"/>
      <p:bldP spid="109579" grpId="0" build="p" autoUpdateAnimBg="0" advAuto="0"/>
      <p:bldP spid="109586" grpId="0" build="p" autoUpdateAnimBg="0" advAuto="0"/>
      <p:bldP spid="109588" grpId="0" build="p" autoUpdateAnimBg="0" advAuto="0"/>
      <p:bldP spid="109589" grpId="0" build="p" autoUpdateAnimBg="0"/>
      <p:bldP spid="109590" grpId="0" build="p" autoUpdateAnimBg="0"/>
      <p:bldP spid="109591" grpId="0" build="p" autoUpdateAnimBg="0" advAuto="0"/>
      <p:bldP spid="109592" grpId="0" build="p" autoUpdateAnimBg="0"/>
      <p:bldP spid="109593" grpId="0" build="p" autoUpdateAnimBg="0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 txBox="1">
            <a:spLocks noGrp="1"/>
          </p:cNvSpPr>
          <p:nvPr/>
        </p:nvSpPr>
        <p:spPr bwMode="auto">
          <a:xfrm>
            <a:off x="3302000" y="6408738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fld id="{97A0F704-7970-4AB2-845E-5D7B0C8E45DA}" type="slidenum">
              <a:rPr lang="en-US" altLang="zh-CN" sz="2000">
                <a:latin typeface="+mn-ea"/>
                <a:ea typeface="+mn-ea"/>
              </a:rPr>
              <a:pPr algn="ctr">
                <a:defRPr/>
              </a:pPr>
              <a:t>19</a:t>
            </a:fld>
            <a:endParaRPr lang="en-US" altLang="zh-CN" sz="2000">
              <a:latin typeface="+mn-ea"/>
              <a:ea typeface="+mn-ea"/>
            </a:endParaRPr>
          </a:p>
        </p:txBody>
      </p:sp>
      <p:graphicFrame>
        <p:nvGraphicFramePr>
          <p:cNvPr id="379907" name="Object 7"/>
          <p:cNvGraphicFramePr>
            <a:graphicFrameLocks noChangeAspect="1"/>
          </p:cNvGraphicFramePr>
          <p:nvPr/>
        </p:nvGraphicFramePr>
        <p:xfrm>
          <a:off x="584200" y="404813"/>
          <a:ext cx="5913438" cy="1025525"/>
        </p:xfrm>
        <a:graphic>
          <a:graphicData uri="http://schemas.openxmlformats.org/presentationml/2006/ole">
            <p:oleObj spid="_x0000_s379907" name="Equation" r:id="rId3" imgW="2489040" imgH="431640" progId="Equation.DSMT4">
              <p:embed/>
            </p:oleObj>
          </a:graphicData>
        </a:graphic>
      </p:graphicFrame>
      <p:graphicFrame>
        <p:nvGraphicFramePr>
          <p:cNvPr id="121859" name="Object 3"/>
          <p:cNvGraphicFramePr>
            <a:graphicFrameLocks noChangeAspect="1"/>
          </p:cNvGraphicFramePr>
          <p:nvPr/>
        </p:nvGraphicFramePr>
        <p:xfrm>
          <a:off x="611188" y="1628775"/>
          <a:ext cx="1008062" cy="504825"/>
        </p:xfrm>
        <a:graphic>
          <a:graphicData uri="http://schemas.openxmlformats.org/presentationml/2006/ole">
            <p:oleObj spid="_x0000_s379908" name="Equation" r:id="rId4" imgW="406080" imgH="203040" progId="Equation.DSMT4">
              <p:embed/>
            </p:oleObj>
          </a:graphicData>
        </a:graphic>
      </p:graphicFrame>
      <p:graphicFrame>
        <p:nvGraphicFramePr>
          <p:cNvPr id="121861" name="Object 6"/>
          <p:cNvGraphicFramePr>
            <a:graphicFrameLocks noChangeAspect="1"/>
          </p:cNvGraphicFramePr>
          <p:nvPr/>
        </p:nvGraphicFramePr>
        <p:xfrm>
          <a:off x="1835150" y="1628775"/>
          <a:ext cx="4224338" cy="482600"/>
        </p:xfrm>
        <a:graphic>
          <a:graphicData uri="http://schemas.openxmlformats.org/presentationml/2006/ole">
            <p:oleObj spid="_x0000_s379910" name="Equation" r:id="rId5" imgW="1777680" imgH="203040" progId="Equation.DSMT4">
              <p:embed/>
            </p:oleObj>
          </a:graphicData>
        </a:graphic>
      </p:graphicFrame>
      <p:graphicFrame>
        <p:nvGraphicFramePr>
          <p:cNvPr id="379912" name="Object 8"/>
          <p:cNvGraphicFramePr>
            <a:graphicFrameLocks noChangeAspect="1"/>
          </p:cNvGraphicFramePr>
          <p:nvPr/>
        </p:nvGraphicFramePr>
        <p:xfrm>
          <a:off x="746125" y="2663825"/>
          <a:ext cx="5672138" cy="1116013"/>
        </p:xfrm>
        <a:graphic>
          <a:graphicData uri="http://schemas.openxmlformats.org/presentationml/2006/ole">
            <p:oleObj spid="_x0000_s379912" name="Equation" r:id="rId6" imgW="2387520" imgH="469800" progId="Equation.DSMT4">
              <p:embed/>
            </p:oleObj>
          </a:graphicData>
        </a:graphic>
      </p:graphicFrame>
      <p:pic>
        <p:nvPicPr>
          <p:cNvPr id="379915" name="Picture 11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991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95800" y="3352800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603250" y="227013"/>
            <a:ext cx="4105275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>
              <a:lnSpc>
                <a:spcPct val="80000"/>
              </a:lnSpc>
              <a:defRPr/>
            </a:pPr>
            <a:r>
              <a:rPr lang="zh-CN" altLang="en-US" sz="3400" b="1" kern="0">
                <a:solidFill>
                  <a:srgbClr val="0000FF"/>
                </a:solidFill>
                <a:latin typeface="Times New Roman"/>
                <a:ea typeface="楷体_GB2312"/>
                <a:cs typeface="+mj-cs"/>
              </a:rPr>
              <a:t>一、线性微分方程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203700" y="260350"/>
            <a:ext cx="37909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2400" kern="0" dirty="0">
                <a:solidFill>
                  <a:srgbClr val="FF0000"/>
                </a:solidFill>
                <a:latin typeface="+mn-lt"/>
                <a:ea typeface="+mn-ea"/>
              </a:rPr>
              <a:t>(Linear differential equation)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795338" y="2636838"/>
          <a:ext cx="6134100" cy="482600"/>
        </p:xfrm>
        <a:graphic>
          <a:graphicData uri="http://schemas.openxmlformats.org/presentationml/2006/ole">
            <p:oleObj spid="_x0000_s1028" name="Equation" r:id="rId3" imgW="6134040" imgH="482400" progId="Equation.DSMT4">
              <p:embed/>
            </p:oleObj>
          </a:graphicData>
        </a:graphic>
      </p:graphicFrame>
      <p:graphicFrame>
        <p:nvGraphicFramePr>
          <p:cNvPr id="2" name="Object 8"/>
          <p:cNvGraphicFramePr>
            <a:graphicFrameLocks noChangeAspect="1"/>
          </p:cNvGraphicFramePr>
          <p:nvPr/>
        </p:nvGraphicFramePr>
        <p:xfrm>
          <a:off x="1116013" y="908050"/>
          <a:ext cx="736600" cy="381000"/>
        </p:xfrm>
        <a:graphic>
          <a:graphicData uri="http://schemas.openxmlformats.org/presentationml/2006/ole">
            <p:oleObj spid="_x0000_s1032" name="Equation" r:id="rId4" imgW="736560" imgH="380880" progId="Equation.DSMT4">
              <p:embed/>
            </p:oleObj>
          </a:graphicData>
        </a:graphic>
      </p:graphicFrame>
      <p:graphicFrame>
        <p:nvGraphicFramePr>
          <p:cNvPr id="3" name="Object 10"/>
          <p:cNvGraphicFramePr>
            <a:graphicFrameLocks noChangeAspect="1"/>
          </p:cNvGraphicFramePr>
          <p:nvPr/>
        </p:nvGraphicFramePr>
        <p:xfrm>
          <a:off x="611188" y="1989138"/>
          <a:ext cx="5143500" cy="393700"/>
        </p:xfrm>
        <a:graphic>
          <a:graphicData uri="http://schemas.openxmlformats.org/presentationml/2006/ole">
            <p:oleObj spid="_x0000_s1034" name="Equation" r:id="rId5" imgW="5143320" imgH="393480" progId="Equation.DSMT4">
              <p:embed/>
            </p:oleObj>
          </a:graphicData>
        </a:graphic>
      </p:graphicFrame>
      <p:graphicFrame>
        <p:nvGraphicFramePr>
          <p:cNvPr id="4" name="Object 11"/>
          <p:cNvGraphicFramePr>
            <a:graphicFrameLocks noChangeAspect="1"/>
          </p:cNvGraphicFramePr>
          <p:nvPr/>
        </p:nvGraphicFramePr>
        <p:xfrm>
          <a:off x="2195513" y="1341438"/>
          <a:ext cx="5765800" cy="419100"/>
        </p:xfrm>
        <a:graphic>
          <a:graphicData uri="http://schemas.openxmlformats.org/presentationml/2006/ole">
            <p:oleObj spid="_x0000_s1035" name="Equation" r:id="rId6" imgW="5765760" imgH="419040" progId="Equation.DSMT4">
              <p:embed/>
            </p:oleObj>
          </a:graphicData>
        </a:graphic>
      </p:graphicFrame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11188" y="3284538"/>
            <a:ext cx="7077075" cy="563562"/>
            <a:chOff x="611560" y="3284984"/>
            <a:chExt cx="7076976" cy="563562"/>
          </a:xfrm>
        </p:grpSpPr>
        <p:graphicFrame>
          <p:nvGraphicFramePr>
            <p:cNvPr id="1030" name="Object 6"/>
            <p:cNvGraphicFramePr>
              <a:graphicFrameLocks noChangeAspect="1"/>
            </p:cNvGraphicFramePr>
            <p:nvPr/>
          </p:nvGraphicFramePr>
          <p:xfrm>
            <a:off x="3203848" y="3284984"/>
            <a:ext cx="4484688" cy="563562"/>
          </p:xfrm>
          <a:graphic>
            <a:graphicData uri="http://schemas.openxmlformats.org/presentationml/2006/ole">
              <p:oleObj spid="_x0000_s1030" name="文档" r:id="rId7" imgW="1580081" imgH="204473" progId="Word.Document.8">
                <p:embed/>
              </p:oleObj>
            </a:graphicData>
          </a:graphic>
        </p:graphicFrame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611560" y="3356992"/>
            <a:ext cx="2501900" cy="431800"/>
          </p:xfrm>
          <a:graphic>
            <a:graphicData uri="http://schemas.openxmlformats.org/presentationml/2006/ole">
              <p:oleObj spid="_x0000_s1036" name="Equation" r:id="rId8" imgW="2501640" imgH="431640" progId="Equation.DSMT4">
                <p:embed/>
              </p:oleObj>
            </a:graphicData>
          </a:graphic>
        </p:graphicFrame>
      </p:grp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11188" y="4005263"/>
          <a:ext cx="2349500" cy="431800"/>
        </p:xfrm>
        <a:graphic>
          <a:graphicData uri="http://schemas.openxmlformats.org/presentationml/2006/ole">
            <p:oleObj spid="_x0000_s1037" name="Equation" r:id="rId9" imgW="2349360" imgH="431640" progId="Equation.DSMT4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2268538" y="4652963"/>
          <a:ext cx="5207000" cy="419100"/>
        </p:xfrm>
        <a:graphic>
          <a:graphicData uri="http://schemas.openxmlformats.org/presentationml/2006/ole">
            <p:oleObj spid="_x0000_s1038" name="Equation" r:id="rId10" imgW="5206680" imgH="419040" progId="Equation.DSMT4">
              <p:embed/>
            </p:oleObj>
          </a:graphicData>
        </a:graphic>
      </p:graphicFrame>
      <p:graphicFrame>
        <p:nvGraphicFramePr>
          <p:cNvPr id="1039" name="Object 15"/>
          <p:cNvGraphicFramePr>
            <a:graphicFrameLocks noChangeAspect="1"/>
          </p:cNvGraphicFramePr>
          <p:nvPr/>
        </p:nvGraphicFramePr>
        <p:xfrm>
          <a:off x="590550" y="5300663"/>
          <a:ext cx="8229600" cy="563562"/>
        </p:xfrm>
        <a:graphic>
          <a:graphicData uri="http://schemas.openxmlformats.org/presentationml/2006/ole">
            <p:oleObj spid="_x0000_s1039" name="文档" r:id="rId11" imgW="3038175" imgH="212752" progId="Word.Document.8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2306" name="组合 4"/>
          <p:cNvGrpSpPr>
            <a:grpSpLocks/>
          </p:cNvGrpSpPr>
          <p:nvPr/>
        </p:nvGrpSpPr>
        <p:grpSpPr bwMode="auto">
          <a:xfrm>
            <a:off x="323850" y="1052513"/>
            <a:ext cx="8977313" cy="2416175"/>
            <a:chOff x="166688" y="332656"/>
            <a:chExt cx="8977312" cy="2415282"/>
          </a:xfrm>
        </p:grpSpPr>
        <p:graphicFrame>
          <p:nvGraphicFramePr>
            <p:cNvPr id="482307" name="Object 3"/>
            <p:cNvGraphicFramePr>
              <a:graphicFrameLocks/>
            </p:cNvGraphicFramePr>
            <p:nvPr/>
          </p:nvGraphicFramePr>
          <p:xfrm>
            <a:off x="166688" y="620688"/>
            <a:ext cx="8977312" cy="2127250"/>
          </p:xfrm>
          <a:graphic>
            <a:graphicData uri="http://schemas.openxmlformats.org/presentationml/2006/ole">
              <p:oleObj spid="_x0000_s482307" r:id="rId3" imgW="4290060" imgH="929640" progId="Word.Document.12">
                <p:embed/>
              </p:oleObj>
            </a:graphicData>
          </a:graphic>
        </p:graphicFrame>
        <p:graphicFrame>
          <p:nvGraphicFramePr>
            <p:cNvPr id="482308" name="Object 4"/>
            <p:cNvGraphicFramePr>
              <a:graphicFrameLocks/>
            </p:cNvGraphicFramePr>
            <p:nvPr/>
          </p:nvGraphicFramePr>
          <p:xfrm>
            <a:off x="2542952" y="332656"/>
            <a:ext cx="1954213" cy="1206500"/>
          </p:xfrm>
          <a:graphic>
            <a:graphicData uri="http://schemas.openxmlformats.org/presentationml/2006/ole">
              <p:oleObj spid="_x0000_s482308" r:id="rId4" imgW="685800" imgH="393700" progId="Equation.DSMT4">
                <p:embed/>
              </p:oleObj>
            </a:graphicData>
          </a:graphic>
        </p:graphicFrame>
      </p:grpSp>
      <p:sp>
        <p:nvSpPr>
          <p:cNvPr id="48230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 typeface="Arial" charset="0"/>
              <a:buNone/>
            </a:pPr>
            <a:endParaRPr lang="zh-CN" altLang="en-US"/>
          </a:p>
        </p:txBody>
      </p:sp>
      <p:grpSp>
        <p:nvGrpSpPr>
          <p:cNvPr id="482310" name="组合 9"/>
          <p:cNvGrpSpPr>
            <a:grpSpLocks/>
          </p:cNvGrpSpPr>
          <p:nvPr/>
        </p:nvGrpSpPr>
        <p:grpSpPr bwMode="auto">
          <a:xfrm>
            <a:off x="328613" y="2781300"/>
            <a:ext cx="10498137" cy="2082800"/>
            <a:chOff x="328613" y="2780928"/>
            <a:chExt cx="10498137" cy="2083172"/>
          </a:xfrm>
        </p:grpSpPr>
        <p:graphicFrame>
          <p:nvGraphicFramePr>
            <p:cNvPr id="482311" name="Object 6"/>
            <p:cNvGraphicFramePr>
              <a:graphicFrameLocks/>
            </p:cNvGraphicFramePr>
            <p:nvPr/>
          </p:nvGraphicFramePr>
          <p:xfrm>
            <a:off x="328613" y="2925763"/>
            <a:ext cx="10498137" cy="1938337"/>
          </p:xfrm>
          <a:graphic>
            <a:graphicData uri="http://schemas.openxmlformats.org/presentationml/2006/ole">
              <p:oleObj spid="_x0000_s482311" r:id="rId5" imgW="6560820" imgH="1219200" progId="Word.Document.12">
                <p:embed/>
              </p:oleObj>
            </a:graphicData>
          </a:graphic>
        </p:graphicFrame>
        <p:graphicFrame>
          <p:nvGraphicFramePr>
            <p:cNvPr id="482312" name="Object 7"/>
            <p:cNvGraphicFramePr>
              <a:graphicFrameLocks/>
            </p:cNvGraphicFramePr>
            <p:nvPr/>
          </p:nvGraphicFramePr>
          <p:xfrm>
            <a:off x="3108026" y="2780928"/>
            <a:ext cx="1752006" cy="1080120"/>
          </p:xfrm>
          <a:graphic>
            <a:graphicData uri="http://schemas.openxmlformats.org/presentationml/2006/ole">
              <p:oleObj spid="_x0000_s482312" r:id="rId6" imgW="710891" imgH="444307" progId="Equation.DSMT4">
                <p:embed/>
              </p:oleObj>
            </a:graphicData>
          </a:graphic>
        </p:graphicFrame>
      </p:grpSp>
      <p:graphicFrame>
        <p:nvGraphicFramePr>
          <p:cNvPr id="33798" name="Object 12"/>
          <p:cNvGraphicFramePr>
            <a:graphicFrameLocks/>
          </p:cNvGraphicFramePr>
          <p:nvPr/>
        </p:nvGraphicFramePr>
        <p:xfrm>
          <a:off x="6948488" y="1196975"/>
          <a:ext cx="1035050" cy="630238"/>
        </p:xfrm>
        <a:graphic>
          <a:graphicData uri="http://schemas.openxmlformats.org/presentationml/2006/ole">
            <p:oleObj spid="_x0000_s482313" name="Equation" r:id="rId7" imgW="419040" imgH="253800" progId="Equation.DSMT4">
              <p:embed/>
            </p:oleObj>
          </a:graphicData>
        </a:graphic>
      </p:graphicFrame>
      <p:graphicFrame>
        <p:nvGraphicFramePr>
          <p:cNvPr id="2" name="Object 12"/>
          <p:cNvGraphicFramePr>
            <a:graphicFrameLocks/>
          </p:cNvGraphicFramePr>
          <p:nvPr/>
        </p:nvGraphicFramePr>
        <p:xfrm>
          <a:off x="7667625" y="2852738"/>
          <a:ext cx="1035050" cy="630237"/>
        </p:xfrm>
        <a:graphic>
          <a:graphicData uri="http://schemas.openxmlformats.org/presentationml/2006/ole">
            <p:oleObj spid="_x0000_s482314" name="Equation" r:id="rId8" imgW="419040" imgH="253800" progId="Equation.DSMT4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Text Box 4"/>
          <p:cNvSpPr txBox="1">
            <a:spLocks noChangeArrowheads="1"/>
          </p:cNvSpPr>
          <p:nvPr/>
        </p:nvSpPr>
        <p:spPr bwMode="auto">
          <a:xfrm>
            <a:off x="757238" y="231775"/>
            <a:ext cx="7559675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考察下列方程是否是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或能否化为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线性方程？</a:t>
            </a:r>
          </a:p>
        </p:txBody>
      </p:sp>
      <p:sp>
        <p:nvSpPr>
          <p:cNvPr id="3086" name="Text Box 5"/>
          <p:cNvSpPr txBox="1">
            <a:spLocks noChangeArrowheads="1"/>
          </p:cNvSpPr>
          <p:nvPr/>
        </p:nvSpPr>
        <p:spPr bwMode="auto">
          <a:xfrm>
            <a:off x="336550" y="188913"/>
            <a:ext cx="1066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例如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671513" y="877888"/>
          <a:ext cx="3022600" cy="469900"/>
        </p:xfrm>
        <a:graphic>
          <a:graphicData uri="http://schemas.openxmlformats.org/presentationml/2006/ole">
            <p:oleObj spid="_x0000_s3074" name="Equation" r:id="rId3" imgW="3022560" imgH="469800" progId="Equation.DSMT4">
              <p:embed/>
            </p:oleObj>
          </a:graphicData>
        </a:graphic>
      </p:graphicFrame>
      <p:graphicFrame>
        <p:nvGraphicFramePr>
          <p:cNvPr id="96264" name="Object 3"/>
          <p:cNvGraphicFramePr>
            <a:graphicFrameLocks noChangeAspect="1"/>
          </p:cNvGraphicFramePr>
          <p:nvPr/>
        </p:nvGraphicFramePr>
        <p:xfrm>
          <a:off x="3348038" y="1341438"/>
          <a:ext cx="3663950" cy="396875"/>
        </p:xfrm>
        <a:graphic>
          <a:graphicData uri="http://schemas.openxmlformats.org/presentationml/2006/ole">
            <p:oleObj spid="_x0000_s3075" name="Equation" r:id="rId4" imgW="4330440" imgH="469800" progId="Equation.DSMT4">
              <p:embed/>
            </p:oleObj>
          </a:graphicData>
        </a:graphic>
      </p:graphicFrame>
      <p:graphicFrame>
        <p:nvGraphicFramePr>
          <p:cNvPr id="96265" name="Object 4"/>
          <p:cNvGraphicFramePr>
            <a:graphicFrameLocks noChangeAspect="1"/>
          </p:cNvGraphicFramePr>
          <p:nvPr/>
        </p:nvGraphicFramePr>
        <p:xfrm>
          <a:off x="468313" y="1989138"/>
          <a:ext cx="2489200" cy="838200"/>
        </p:xfrm>
        <a:graphic>
          <a:graphicData uri="http://schemas.openxmlformats.org/presentationml/2006/ole">
            <p:oleObj spid="_x0000_s3076" name="Equation" r:id="rId5" imgW="2489040" imgH="838080" progId="Equation.DSMT4">
              <p:embed/>
            </p:oleObj>
          </a:graphicData>
        </a:graphic>
      </p:graphicFrame>
      <p:graphicFrame>
        <p:nvGraphicFramePr>
          <p:cNvPr id="96266" name="Object 5"/>
          <p:cNvGraphicFramePr>
            <a:graphicFrameLocks noChangeAspect="1"/>
          </p:cNvGraphicFramePr>
          <p:nvPr/>
        </p:nvGraphicFramePr>
        <p:xfrm>
          <a:off x="3059113" y="1989138"/>
          <a:ext cx="3733800" cy="838200"/>
        </p:xfrm>
        <a:graphic>
          <a:graphicData uri="http://schemas.openxmlformats.org/presentationml/2006/ole">
            <p:oleObj spid="_x0000_s3077" name="Equation" r:id="rId6" imgW="3733560" imgH="838080" progId="Equation.DSMT4">
              <p:embed/>
            </p:oleObj>
          </a:graphicData>
        </a:graphic>
      </p:graphicFrame>
      <p:graphicFrame>
        <p:nvGraphicFramePr>
          <p:cNvPr id="96269" name="Object 6"/>
          <p:cNvGraphicFramePr>
            <a:graphicFrameLocks noChangeAspect="1"/>
          </p:cNvGraphicFramePr>
          <p:nvPr/>
        </p:nvGraphicFramePr>
        <p:xfrm>
          <a:off x="6084888" y="2781300"/>
          <a:ext cx="1979612" cy="763588"/>
        </p:xfrm>
        <a:graphic>
          <a:graphicData uri="http://schemas.openxmlformats.org/presentationml/2006/ole">
            <p:oleObj spid="_x0000_s3078" name="Equation" r:id="rId7" imgW="2171520" imgH="838080" progId="Equation.DSMT4">
              <p:embed/>
            </p:oleObj>
          </a:graphicData>
        </a:graphic>
      </p:graphicFrame>
      <p:graphicFrame>
        <p:nvGraphicFramePr>
          <p:cNvPr id="96271" name="Object 7"/>
          <p:cNvGraphicFramePr>
            <a:graphicFrameLocks noChangeAspect="1"/>
          </p:cNvGraphicFramePr>
          <p:nvPr/>
        </p:nvGraphicFramePr>
        <p:xfrm>
          <a:off x="447675" y="3932238"/>
          <a:ext cx="3098800" cy="469900"/>
        </p:xfrm>
        <a:graphic>
          <a:graphicData uri="http://schemas.openxmlformats.org/presentationml/2006/ole">
            <p:oleObj spid="_x0000_s3079" name="Equation" r:id="rId8" imgW="3098520" imgH="469800" progId="Equation.DSMT4">
              <p:embed/>
            </p:oleObj>
          </a:graphicData>
        </a:graphic>
      </p:graphicFrame>
      <p:graphicFrame>
        <p:nvGraphicFramePr>
          <p:cNvPr id="96272" name="Object 8"/>
          <p:cNvGraphicFramePr>
            <a:graphicFrameLocks noChangeAspect="1"/>
          </p:cNvGraphicFramePr>
          <p:nvPr/>
        </p:nvGraphicFramePr>
        <p:xfrm>
          <a:off x="3903663" y="3716338"/>
          <a:ext cx="3530600" cy="889000"/>
        </p:xfrm>
        <a:graphic>
          <a:graphicData uri="http://schemas.openxmlformats.org/presentationml/2006/ole">
            <p:oleObj spid="_x0000_s3080" name="Equation" r:id="rId9" imgW="3530520" imgH="888840" progId="Equation.DSMT4">
              <p:embed/>
            </p:oleObj>
          </a:graphicData>
        </a:graphic>
      </p:graphicFrame>
      <p:graphicFrame>
        <p:nvGraphicFramePr>
          <p:cNvPr id="96274" name="Object 9"/>
          <p:cNvGraphicFramePr>
            <a:graphicFrameLocks noChangeAspect="1"/>
          </p:cNvGraphicFramePr>
          <p:nvPr/>
        </p:nvGraphicFramePr>
        <p:xfrm>
          <a:off x="3708400" y="4652963"/>
          <a:ext cx="3530600" cy="809625"/>
        </p:xfrm>
        <a:graphic>
          <a:graphicData uri="http://schemas.openxmlformats.org/presentationml/2006/ole">
            <p:oleObj spid="_x0000_s3081" name="Equation" r:id="rId10" imgW="3873240" imgH="888840" progId="Equation.DSMT4">
              <p:embed/>
            </p:oleObj>
          </a:graphicData>
        </a:graphic>
      </p:graphicFrame>
      <p:graphicFrame>
        <p:nvGraphicFramePr>
          <p:cNvPr id="96275" name="Object 10"/>
          <p:cNvGraphicFramePr>
            <a:graphicFrameLocks noChangeAspect="1"/>
          </p:cNvGraphicFramePr>
          <p:nvPr/>
        </p:nvGraphicFramePr>
        <p:xfrm>
          <a:off x="411163" y="5694363"/>
          <a:ext cx="2870200" cy="469900"/>
        </p:xfrm>
        <a:graphic>
          <a:graphicData uri="http://schemas.openxmlformats.org/presentationml/2006/ole">
            <p:oleObj spid="_x0000_s3082" name="Equation" r:id="rId11" imgW="2869920" imgH="469800" progId="Equation.DSMT4">
              <p:embed/>
            </p:oleObj>
          </a:graphicData>
        </a:graphic>
      </p:graphicFrame>
      <p:graphicFrame>
        <p:nvGraphicFramePr>
          <p:cNvPr id="96276" name="Object 11"/>
          <p:cNvGraphicFramePr>
            <a:graphicFrameLocks noChangeAspect="1"/>
          </p:cNvGraphicFramePr>
          <p:nvPr/>
        </p:nvGraphicFramePr>
        <p:xfrm>
          <a:off x="3492500" y="5661025"/>
          <a:ext cx="2082800" cy="469900"/>
        </p:xfrm>
        <a:graphic>
          <a:graphicData uri="http://schemas.openxmlformats.org/presentationml/2006/ole">
            <p:oleObj spid="_x0000_s3083" name="Equation" r:id="rId12" imgW="2082600" imgH="469800" progId="Equation.DSMT4">
              <p:embed/>
            </p:oleObj>
          </a:graphicData>
        </a:graphic>
      </p:graphicFrame>
      <p:sp>
        <p:nvSpPr>
          <p:cNvPr id="96277" name="Text Box 21"/>
          <p:cNvSpPr txBox="1">
            <a:spLocks noChangeArrowheads="1"/>
          </p:cNvSpPr>
          <p:nvPr/>
        </p:nvSpPr>
        <p:spPr bwMode="auto">
          <a:xfrm>
            <a:off x="5867400" y="5689600"/>
            <a:ext cx="231140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FF"/>
                </a:solidFill>
                <a:latin typeface="Times New Roman" pitchFamily="18" charset="0"/>
              </a:rPr>
              <a:t>非线性微分方程</a:t>
            </a:r>
          </a:p>
        </p:txBody>
      </p:sp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1116013" y="836613"/>
            <a:ext cx="360362" cy="647700"/>
          </a:xfrm>
          <a:prstGeom prst="roundRect">
            <a:avLst>
              <a:gd name="adj" fmla="val 16667"/>
            </a:avLst>
          </a:prstGeom>
          <a:noFill/>
          <a:ln w="38100" cmpd="dbl" algn="ctr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6" name="圆角矩形 15"/>
          <p:cNvSpPr>
            <a:spLocks noChangeArrowheads="1"/>
          </p:cNvSpPr>
          <p:nvPr/>
        </p:nvSpPr>
        <p:spPr bwMode="auto">
          <a:xfrm>
            <a:off x="1619250" y="836613"/>
            <a:ext cx="360363" cy="647700"/>
          </a:xfrm>
          <a:prstGeom prst="roundRect">
            <a:avLst>
              <a:gd name="adj" fmla="val 16667"/>
            </a:avLst>
          </a:prstGeom>
          <a:noFill/>
          <a:ln w="38100" cmpd="dbl" algn="ctr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4427538" y="1916113"/>
            <a:ext cx="504825" cy="1081087"/>
          </a:xfrm>
          <a:prstGeom prst="rect">
            <a:avLst/>
          </a:prstGeom>
          <a:noFill/>
          <a:ln w="38100" cmpd="dbl" algn="ctr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5940425" y="1916113"/>
            <a:ext cx="503238" cy="1081087"/>
          </a:xfrm>
          <a:prstGeom prst="rect">
            <a:avLst/>
          </a:prstGeom>
          <a:noFill/>
          <a:ln w="38100" cmpd="dbl" algn="ctr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356100" y="5589588"/>
            <a:ext cx="503238" cy="647700"/>
          </a:xfrm>
          <a:prstGeom prst="rect">
            <a:avLst/>
          </a:prstGeom>
          <a:noFill/>
          <a:ln w="38100" cmpd="dbl" algn="ctr">
            <a:solidFill>
              <a:srgbClr val="FF0000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900113" y="5661025"/>
            <a:ext cx="792162" cy="481013"/>
          </a:xfrm>
          <a:prstGeom prst="rect">
            <a:avLst/>
          </a:prstGeom>
          <a:noFill/>
          <a:ln w="38100" cmpd="dbl" algn="ctr">
            <a:solidFill>
              <a:srgbClr val="FF0000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chemeClr val="tx2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6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6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7" grpId="0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8017" name="Object 17"/>
          <p:cNvGraphicFramePr>
            <a:graphicFrameLocks noChangeAspect="1"/>
          </p:cNvGraphicFramePr>
          <p:nvPr/>
        </p:nvGraphicFramePr>
        <p:xfrm>
          <a:off x="1835150" y="1341438"/>
          <a:ext cx="2527300" cy="889000"/>
        </p:xfrm>
        <a:graphic>
          <a:graphicData uri="http://schemas.openxmlformats.org/presentationml/2006/ole">
            <p:oleObj spid="_x0000_s254980" name="公式" r:id="rId3" imgW="2527200" imgH="888840" progId="Equation.3">
              <p:embed/>
            </p:oleObj>
          </a:graphicData>
        </a:graphic>
      </p:graphicFrame>
      <p:sp>
        <p:nvSpPr>
          <p:cNvPr id="254982" name="Text Box 4"/>
          <p:cNvSpPr txBox="1">
            <a:spLocks noChangeArrowheads="1"/>
          </p:cNvSpPr>
          <p:nvPr/>
        </p:nvSpPr>
        <p:spPr bwMode="auto">
          <a:xfrm>
            <a:off x="468313" y="620713"/>
            <a:ext cx="7559675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考察下列方程是否是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或能否化为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线性方程？</a:t>
            </a:r>
          </a:p>
        </p:txBody>
      </p:sp>
      <p:sp>
        <p:nvSpPr>
          <p:cNvPr id="96277" name="Text Box 21"/>
          <p:cNvSpPr txBox="1">
            <a:spLocks noChangeArrowheads="1"/>
          </p:cNvSpPr>
          <p:nvPr/>
        </p:nvSpPr>
        <p:spPr bwMode="auto">
          <a:xfrm>
            <a:off x="4716463" y="1484313"/>
            <a:ext cx="2322512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FF"/>
                </a:solidFill>
                <a:latin typeface="Times New Roman" pitchFamily="18" charset="0"/>
              </a:rPr>
              <a:t>是线性微分方程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6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7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Text Box 5"/>
          <p:cNvSpPr txBox="1">
            <a:spLocks noChangeArrowheads="1"/>
          </p:cNvSpPr>
          <p:nvPr/>
        </p:nvSpPr>
        <p:spPr bwMode="auto">
          <a:xfrm>
            <a:off x="457200" y="1125538"/>
            <a:ext cx="8686800" cy="47942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齐次线性方程  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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0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，可以化为</a:t>
            </a:r>
          </a:p>
        </p:txBody>
      </p:sp>
      <p:graphicFrame>
        <p:nvGraphicFramePr>
          <p:cNvPr id="97286" name="Object 2"/>
          <p:cNvGraphicFramePr>
            <a:graphicFrameLocks noChangeAspect="1"/>
          </p:cNvGraphicFramePr>
          <p:nvPr/>
        </p:nvGraphicFramePr>
        <p:xfrm>
          <a:off x="2268538" y="1700213"/>
          <a:ext cx="1993900" cy="838200"/>
        </p:xfrm>
        <a:graphic>
          <a:graphicData uri="http://schemas.openxmlformats.org/presentationml/2006/ole">
            <p:oleObj spid="_x0000_s5122" name="Equation" r:id="rId3" imgW="1993680" imgH="838080" progId="Equation.DSMT4">
              <p:embed/>
            </p:oleObj>
          </a:graphicData>
        </a:graphic>
      </p:graphicFrame>
      <p:graphicFrame>
        <p:nvGraphicFramePr>
          <p:cNvPr id="97287" name="Object 3"/>
          <p:cNvGraphicFramePr>
            <a:graphicFrameLocks noChangeAspect="1"/>
          </p:cNvGraphicFramePr>
          <p:nvPr/>
        </p:nvGraphicFramePr>
        <p:xfrm>
          <a:off x="3675063" y="2781300"/>
          <a:ext cx="2120900" cy="914400"/>
        </p:xfrm>
        <a:graphic>
          <a:graphicData uri="http://schemas.openxmlformats.org/presentationml/2006/ole">
            <p:oleObj spid="_x0000_s5123" name="Equation" r:id="rId4" imgW="2120760" imgH="914400" progId="Equation.DSMT4">
              <p:embed/>
            </p:oleObj>
          </a:graphicData>
        </a:graphic>
      </p:graphicFrame>
      <p:sp>
        <p:nvSpPr>
          <p:cNvPr id="97288" name="Text Box 8"/>
          <p:cNvSpPr txBox="1">
            <a:spLocks noChangeArrowheads="1"/>
          </p:cNvSpPr>
          <p:nvPr/>
        </p:nvSpPr>
        <p:spPr bwMode="auto">
          <a:xfrm>
            <a:off x="520700" y="2924175"/>
            <a:ext cx="1674813" cy="434975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latin typeface="Times New Roman" pitchFamily="18" charset="0"/>
              </a:rPr>
              <a:t>分离变量得</a:t>
            </a:r>
          </a:p>
        </p:txBody>
      </p:sp>
      <p:sp>
        <p:nvSpPr>
          <p:cNvPr id="97289" name="Text Box 9"/>
          <p:cNvSpPr txBox="1">
            <a:spLocks noChangeArrowheads="1"/>
          </p:cNvSpPr>
          <p:nvPr/>
        </p:nvSpPr>
        <p:spPr bwMode="auto">
          <a:xfrm>
            <a:off x="539750" y="3860800"/>
            <a:ext cx="231140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两边同时积分得</a:t>
            </a:r>
          </a:p>
        </p:txBody>
      </p:sp>
      <p:graphicFrame>
        <p:nvGraphicFramePr>
          <p:cNvPr id="97290" name="Object 4"/>
          <p:cNvGraphicFramePr>
            <a:graphicFrameLocks noChangeAspect="1"/>
          </p:cNvGraphicFramePr>
          <p:nvPr/>
        </p:nvGraphicFramePr>
        <p:xfrm>
          <a:off x="3230563" y="3840163"/>
          <a:ext cx="3644900" cy="596900"/>
        </p:xfrm>
        <a:graphic>
          <a:graphicData uri="http://schemas.openxmlformats.org/presentationml/2006/ole">
            <p:oleObj spid="_x0000_s5124" name="Equation" r:id="rId5" imgW="3644640" imgH="596880" progId="Equation.DSMT4">
              <p:embed/>
            </p:oleObj>
          </a:graphicData>
        </a:graphic>
      </p:graphicFrame>
      <p:graphicFrame>
        <p:nvGraphicFramePr>
          <p:cNvPr id="97291" name="Object 5"/>
          <p:cNvGraphicFramePr>
            <a:graphicFrameLocks noChangeAspect="1"/>
          </p:cNvGraphicFramePr>
          <p:nvPr/>
        </p:nvGraphicFramePr>
        <p:xfrm>
          <a:off x="1778000" y="4678363"/>
          <a:ext cx="3302000" cy="622300"/>
        </p:xfrm>
        <a:graphic>
          <a:graphicData uri="http://schemas.openxmlformats.org/presentationml/2006/ole">
            <p:oleObj spid="_x0000_s5125" name="Equation" r:id="rId6" imgW="3301920" imgH="622080" progId="Equation.DSMT4">
              <p:embed/>
            </p:oleObj>
          </a:graphicData>
        </a:graphic>
      </p:graphicFrame>
      <p:sp>
        <p:nvSpPr>
          <p:cNvPr id="5134" name="矩形 16"/>
          <p:cNvSpPr>
            <a:spLocks noChangeArrowheads="1"/>
          </p:cNvSpPr>
          <p:nvPr/>
        </p:nvSpPr>
        <p:spPr bwMode="auto">
          <a:xfrm>
            <a:off x="395288" y="260350"/>
            <a:ext cx="3200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zh-CN" altLang="en-US" sz="26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齐次线性方程的通解</a:t>
            </a:r>
            <a:endParaRPr lang="zh-CN" altLang="en-US">
              <a:latin typeface="Times New Roman" pitchFamily="18" charset="0"/>
            </a:endParaRP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468313" y="5373688"/>
            <a:ext cx="6551612" cy="719137"/>
            <a:chOff x="467544" y="5373688"/>
            <a:chExt cx="6552728" cy="719137"/>
          </a:xfrm>
        </p:grpSpPr>
        <p:sp>
          <p:nvSpPr>
            <p:cNvPr id="5136" name="矩形 17"/>
            <p:cNvSpPr>
              <a:spLocks noChangeArrowheads="1"/>
            </p:cNvSpPr>
            <p:nvPr/>
          </p:nvSpPr>
          <p:spPr bwMode="auto">
            <a:xfrm>
              <a:off x="467544" y="5589240"/>
              <a:ext cx="4371710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zh-CN" altLang="en-US" sz="26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齐次线性方程（</a:t>
              </a:r>
              <a:r>
                <a:rPr kumimoji="1" lang="en-US" altLang="zh-CN" sz="26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2</a:t>
              </a:r>
              <a:r>
                <a:rPr kumimoji="1" lang="zh-CN" altLang="en-US" sz="2600" b="1">
                  <a:solidFill>
                    <a:srgbClr val="0000FF"/>
                  </a:solidFill>
                  <a:latin typeface="Times New Roman" pitchFamily="18" charset="0"/>
                  <a:ea typeface="黑体" pitchFamily="2" charset="-122"/>
                </a:rPr>
                <a:t>）的通解为</a:t>
              </a:r>
              <a:endParaRPr lang="zh-CN" altLang="en-US">
                <a:latin typeface="Times New Roman" pitchFamily="18" charset="0"/>
              </a:endParaRPr>
            </a:p>
          </p:txBody>
        </p:sp>
        <p:graphicFrame>
          <p:nvGraphicFramePr>
            <p:cNvPr id="5130" name="Object 12"/>
            <p:cNvGraphicFramePr>
              <a:graphicFrameLocks noChangeAspect="1"/>
            </p:cNvGraphicFramePr>
            <p:nvPr/>
          </p:nvGraphicFramePr>
          <p:xfrm>
            <a:off x="4773960" y="5373688"/>
            <a:ext cx="2246312" cy="719137"/>
          </p:xfrm>
          <a:graphic>
            <a:graphicData uri="http://schemas.openxmlformats.org/presentationml/2006/ole">
              <p:oleObj spid="_x0000_s5130" name="Equation" r:id="rId7" imgW="914400" imgH="291960" progId="Equation.DSMT4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7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7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7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7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7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7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288" grpId="0"/>
      <p:bldP spid="972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7" name="Text Box 4"/>
          <p:cNvSpPr txBox="1">
            <a:spLocks noChangeArrowheads="1"/>
          </p:cNvSpPr>
          <p:nvPr/>
        </p:nvSpPr>
        <p:spPr bwMode="auto">
          <a:xfrm>
            <a:off x="250825" y="114300"/>
            <a:ext cx="335121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 sz="2600" b="1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非齐次线性方程的通解</a:t>
            </a:r>
          </a:p>
        </p:txBody>
      </p:sp>
      <p:grpSp>
        <p:nvGrpSpPr>
          <p:cNvPr id="16398" name="组合 4"/>
          <p:cNvGrpSpPr>
            <a:grpSpLocks/>
          </p:cNvGrpSpPr>
          <p:nvPr/>
        </p:nvGrpSpPr>
        <p:grpSpPr bwMode="auto">
          <a:xfrm>
            <a:off x="468313" y="476250"/>
            <a:ext cx="7432675" cy="746125"/>
            <a:chOff x="471794" y="548680"/>
            <a:chExt cx="7635796" cy="673049"/>
          </a:xfrm>
        </p:grpSpPr>
        <p:graphicFrame>
          <p:nvGraphicFramePr>
            <p:cNvPr id="16386" name="Object 2"/>
            <p:cNvGraphicFramePr>
              <a:graphicFrameLocks noChangeAspect="1"/>
            </p:cNvGraphicFramePr>
            <p:nvPr/>
          </p:nvGraphicFramePr>
          <p:xfrm>
            <a:off x="471794" y="758825"/>
            <a:ext cx="5547564" cy="462904"/>
          </p:xfrm>
          <a:graphic>
            <a:graphicData uri="http://schemas.openxmlformats.org/presentationml/2006/ole">
              <p:oleObj spid="_x0000_s16386" name="Equation" r:id="rId3" imgW="6083280" imgH="507960" progId="Equation.DSMT4">
                <p:embed/>
              </p:oleObj>
            </a:graphicData>
          </a:graphic>
        </p:graphicFrame>
        <p:graphicFrame>
          <p:nvGraphicFramePr>
            <p:cNvPr id="16387" name="Object 3"/>
            <p:cNvGraphicFramePr>
              <a:graphicFrameLocks noChangeAspect="1"/>
            </p:cNvGraphicFramePr>
            <p:nvPr/>
          </p:nvGraphicFramePr>
          <p:xfrm>
            <a:off x="6019358" y="548680"/>
            <a:ext cx="2088232" cy="667074"/>
          </p:xfrm>
          <a:graphic>
            <a:graphicData uri="http://schemas.openxmlformats.org/presentationml/2006/ole">
              <p:oleObj spid="_x0000_s16387" name="Equation" r:id="rId4" imgW="914400" imgH="291960" progId="Equation.DSMT4">
                <p:embed/>
              </p:oleObj>
            </a:graphicData>
          </a:graphic>
        </p:graphicFrame>
      </p:grp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346075" y="1484313"/>
          <a:ext cx="7034213" cy="468312"/>
        </p:xfrm>
        <a:graphic>
          <a:graphicData uri="http://schemas.openxmlformats.org/presentationml/2006/ole">
            <p:oleObj spid="_x0000_s16388" name="Equation" r:id="rId5" imgW="7264080" imgH="482400" progId="Equation.DSMT4">
              <p:embed/>
            </p:oleObj>
          </a:graphicData>
        </a:graphic>
      </p:graphicFrame>
      <p:graphicFrame>
        <p:nvGraphicFramePr>
          <p:cNvPr id="16389" name="Object 5"/>
          <p:cNvGraphicFramePr>
            <a:graphicFrameLocks noChangeAspect="1"/>
          </p:cNvGraphicFramePr>
          <p:nvPr/>
        </p:nvGraphicFramePr>
        <p:xfrm>
          <a:off x="2268538" y="1989138"/>
          <a:ext cx="2955925" cy="723900"/>
        </p:xfrm>
        <a:graphic>
          <a:graphicData uri="http://schemas.openxmlformats.org/presentationml/2006/ole">
            <p:oleObj spid="_x0000_s16389" name="Equation" r:id="rId6" imgW="1295280" imgH="317160" progId="Equation.DSMT4">
              <p:embed/>
            </p:oleObj>
          </a:graphicData>
        </a:graphic>
      </p:graphicFrame>
      <p:graphicFrame>
        <p:nvGraphicFramePr>
          <p:cNvPr id="16390" name="Object 6"/>
          <p:cNvGraphicFramePr>
            <a:graphicFrameLocks noChangeAspect="1"/>
          </p:cNvGraphicFramePr>
          <p:nvPr/>
        </p:nvGraphicFramePr>
        <p:xfrm>
          <a:off x="157163" y="2655888"/>
          <a:ext cx="8015287" cy="1060450"/>
        </p:xfrm>
        <a:graphic>
          <a:graphicData uri="http://schemas.openxmlformats.org/presentationml/2006/ole">
            <p:oleObj spid="_x0000_s16390" name="Equation" r:id="rId7" imgW="8343720" imgH="1104840" progId="Equation.DSMT4">
              <p:embed/>
            </p:oleObj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/>
        </p:nvGraphicFramePr>
        <p:xfrm>
          <a:off x="160338" y="3500438"/>
          <a:ext cx="4953000" cy="609600"/>
        </p:xfrm>
        <a:graphic>
          <a:graphicData uri="http://schemas.openxmlformats.org/presentationml/2006/ole">
            <p:oleObj spid="_x0000_s16391" name="Equation" r:id="rId8" imgW="4952880" imgH="609480" progId="Equation.DSMT4">
              <p:embed/>
            </p:oleObj>
          </a:graphicData>
        </a:graphic>
      </p:graphicFrame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5057775" y="3500438"/>
          <a:ext cx="2895600" cy="609600"/>
        </p:xfrm>
        <a:graphic>
          <a:graphicData uri="http://schemas.openxmlformats.org/presentationml/2006/ole">
            <p:oleObj spid="_x0000_s16392" name="Equation" r:id="rId9" imgW="2895480" imgH="609480" progId="Equation.DSMT4">
              <p:embed/>
            </p:oleObj>
          </a:graphicData>
        </a:graphic>
      </p:graphicFrame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7910513" y="3683000"/>
          <a:ext cx="1054100" cy="393700"/>
        </p:xfrm>
        <a:graphic>
          <a:graphicData uri="http://schemas.openxmlformats.org/presentationml/2006/ole">
            <p:oleObj spid="_x0000_s16393" name="Equation" r:id="rId10" imgW="1054080" imgH="393480" progId="Equation.DSMT4">
              <p:embed/>
            </p:oleObj>
          </a:graphicData>
        </a:graphic>
      </p:graphicFrame>
      <p:sp>
        <p:nvSpPr>
          <p:cNvPr id="12" name="Line 15"/>
          <p:cNvSpPr>
            <a:spLocks noChangeShapeType="1"/>
          </p:cNvSpPr>
          <p:nvPr/>
        </p:nvSpPr>
        <p:spPr bwMode="auto">
          <a:xfrm>
            <a:off x="276225" y="4148138"/>
            <a:ext cx="4752975" cy="0"/>
          </a:xfrm>
          <a:prstGeom prst="line">
            <a:avLst/>
          </a:prstGeom>
          <a:noFill/>
          <a:ln w="38100" cmpd="dbl">
            <a:solidFill>
              <a:srgbClr val="CC0000"/>
            </a:solidFill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13" name="Line 16"/>
          <p:cNvSpPr>
            <a:spLocks noChangeShapeType="1"/>
          </p:cNvSpPr>
          <p:nvPr/>
        </p:nvSpPr>
        <p:spPr bwMode="auto">
          <a:xfrm>
            <a:off x="5389563" y="4148138"/>
            <a:ext cx="2303462" cy="0"/>
          </a:xfrm>
          <a:prstGeom prst="line">
            <a:avLst/>
          </a:prstGeom>
          <a:noFill/>
          <a:ln w="38100" cmpd="dbl">
            <a:solidFill>
              <a:srgbClr val="0000CC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14" name="Line 17"/>
          <p:cNvSpPr>
            <a:spLocks noChangeShapeType="1"/>
          </p:cNvSpPr>
          <p:nvPr/>
        </p:nvSpPr>
        <p:spPr bwMode="auto">
          <a:xfrm>
            <a:off x="2581275" y="3500438"/>
            <a:ext cx="1511300" cy="936625"/>
          </a:xfrm>
          <a:prstGeom prst="line">
            <a:avLst/>
          </a:prstGeom>
          <a:noFill/>
          <a:ln w="38100" cmpd="dbl">
            <a:solidFill>
              <a:srgbClr val="CC0000"/>
            </a:solidFill>
            <a:prstDash val="sysDot"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/>
          </a:p>
        </p:txBody>
      </p:sp>
      <p:graphicFrame>
        <p:nvGraphicFramePr>
          <p:cNvPr id="15" name="Object 10"/>
          <p:cNvGraphicFramePr>
            <a:graphicFrameLocks noChangeAspect="1"/>
          </p:cNvGraphicFramePr>
          <p:nvPr/>
        </p:nvGraphicFramePr>
        <p:xfrm>
          <a:off x="250825" y="4548188"/>
          <a:ext cx="3263900" cy="609600"/>
        </p:xfrm>
        <a:graphic>
          <a:graphicData uri="http://schemas.openxmlformats.org/presentationml/2006/ole">
            <p:oleObj spid="_x0000_s16394" name="Equation" r:id="rId11" imgW="3263760" imgH="609480" progId="Equation.DSMT4">
              <p:embed/>
            </p:oleObj>
          </a:graphicData>
        </a:graphic>
      </p:graphicFrame>
      <p:graphicFrame>
        <p:nvGraphicFramePr>
          <p:cNvPr id="16" name="Object 11"/>
          <p:cNvGraphicFramePr>
            <a:graphicFrameLocks noChangeAspect="1"/>
          </p:cNvGraphicFramePr>
          <p:nvPr/>
        </p:nvGraphicFramePr>
        <p:xfrm>
          <a:off x="3663950" y="4508500"/>
          <a:ext cx="4508500" cy="698500"/>
        </p:xfrm>
        <a:graphic>
          <a:graphicData uri="http://schemas.openxmlformats.org/presentationml/2006/ole">
            <p:oleObj spid="_x0000_s16395" name="Equation" r:id="rId12" imgW="4508280" imgH="698400" progId="Equation.DSMT4">
              <p:embed/>
            </p:oleObj>
          </a:graphicData>
        </a:graphic>
      </p:graphicFrame>
      <p:sp>
        <p:nvSpPr>
          <p:cNvPr id="17" name="Line 17"/>
          <p:cNvSpPr>
            <a:spLocks noChangeShapeType="1"/>
          </p:cNvSpPr>
          <p:nvPr/>
        </p:nvSpPr>
        <p:spPr bwMode="auto">
          <a:xfrm>
            <a:off x="5795963" y="3429000"/>
            <a:ext cx="1511300" cy="936625"/>
          </a:xfrm>
          <a:prstGeom prst="line">
            <a:avLst/>
          </a:prstGeom>
          <a:noFill/>
          <a:ln w="38100" cmpd="dbl">
            <a:solidFill>
              <a:srgbClr val="CC0000"/>
            </a:solidFill>
            <a:prstDash val="sysDot"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179388" y="5329238"/>
            <a:ext cx="4375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于是非齐次线性方程的通解为 </a:t>
            </a:r>
          </a:p>
        </p:txBody>
      </p:sp>
      <p:graphicFrame>
        <p:nvGraphicFramePr>
          <p:cNvPr id="16396" name="Object 12"/>
          <p:cNvGraphicFramePr>
            <a:graphicFrameLocks noChangeAspect="1"/>
          </p:cNvGraphicFramePr>
          <p:nvPr/>
        </p:nvGraphicFramePr>
        <p:xfrm>
          <a:off x="1476375" y="5876925"/>
          <a:ext cx="5013325" cy="927100"/>
        </p:xfrm>
        <a:graphic>
          <a:graphicData uri="http://schemas.openxmlformats.org/presentationml/2006/ole">
            <p:oleObj spid="_x0000_s16396" name="Equation" r:id="rId13" imgW="2197080" imgH="40608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18" name="Object 2"/>
          <p:cNvGraphicFramePr>
            <a:graphicFrameLocks noChangeAspect="1"/>
          </p:cNvGraphicFramePr>
          <p:nvPr/>
        </p:nvGraphicFramePr>
        <p:xfrm>
          <a:off x="539750" y="404813"/>
          <a:ext cx="6678613" cy="468312"/>
        </p:xfrm>
        <a:graphic>
          <a:graphicData uri="http://schemas.openxmlformats.org/presentationml/2006/ole">
            <p:oleObj spid="_x0000_s86018" name="Equation" r:id="rId3" imgW="6895800" imgH="482400" progId="Equation.DSMT4">
              <p:embed/>
            </p:oleObj>
          </a:graphicData>
        </a:graphic>
      </p:graphicFrame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1908175" y="981075"/>
          <a:ext cx="4895850" cy="904875"/>
        </p:xfrm>
        <a:graphic>
          <a:graphicData uri="http://schemas.openxmlformats.org/presentationml/2006/ole">
            <p:oleObj spid="_x0000_s86019" name="Equation" r:id="rId4" imgW="2197080" imgH="406080" progId="Equation.DSMT4">
              <p:embed/>
            </p:oleObj>
          </a:graphicData>
        </a:graphic>
      </p:graphicFrame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539750" y="1916113"/>
          <a:ext cx="6062663" cy="382587"/>
        </p:xfrm>
        <a:graphic>
          <a:graphicData uri="http://schemas.openxmlformats.org/presentationml/2006/ole">
            <p:oleObj spid="_x0000_s86020" name="Equation" r:id="rId5" imgW="6260760" imgH="393480" progId="Equation.DSMT4">
              <p:embed/>
            </p:oleObj>
          </a:graphicData>
        </a:graphic>
      </p:graphicFrame>
      <p:graphicFrame>
        <p:nvGraphicFramePr>
          <p:cNvPr id="86022" name="Object 6"/>
          <p:cNvGraphicFramePr>
            <a:graphicFrameLocks noChangeAspect="1"/>
          </p:cNvGraphicFramePr>
          <p:nvPr/>
        </p:nvGraphicFramePr>
        <p:xfrm>
          <a:off x="1924050" y="3571875"/>
          <a:ext cx="5384800" cy="649288"/>
        </p:xfrm>
        <a:graphic>
          <a:graphicData uri="http://schemas.openxmlformats.org/presentationml/2006/ole">
            <p:oleObj spid="_x0000_s86022" name="Equation" r:id="rId6" imgW="5562360" imgH="698400" progId="Equation.DSMT4">
              <p:embed/>
            </p:oleObj>
          </a:graphicData>
        </a:graphic>
      </p:graphicFrame>
      <p:sp>
        <p:nvSpPr>
          <p:cNvPr id="7" name="Line 15"/>
          <p:cNvSpPr>
            <a:spLocks noChangeShapeType="1"/>
          </p:cNvSpPr>
          <p:nvPr/>
        </p:nvSpPr>
        <p:spPr bwMode="auto">
          <a:xfrm>
            <a:off x="2124075" y="4149725"/>
            <a:ext cx="1368425" cy="0"/>
          </a:xfrm>
          <a:prstGeom prst="line">
            <a:avLst/>
          </a:prstGeom>
          <a:noFill/>
          <a:ln w="38100" cmpd="dbl">
            <a:solidFill>
              <a:srgbClr val="CC0000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8" name="Line 15"/>
          <p:cNvSpPr>
            <a:spLocks noChangeShapeType="1"/>
          </p:cNvSpPr>
          <p:nvPr/>
        </p:nvSpPr>
        <p:spPr bwMode="auto">
          <a:xfrm>
            <a:off x="3995738" y="4292600"/>
            <a:ext cx="3455987" cy="0"/>
          </a:xfrm>
          <a:prstGeom prst="line">
            <a:avLst/>
          </a:prstGeom>
          <a:noFill/>
          <a:ln w="38100" cmpd="dbl">
            <a:solidFill>
              <a:srgbClr val="CC0000"/>
            </a:solidFill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1547813" y="2565400"/>
          <a:ext cx="4795837" cy="790575"/>
        </p:xfrm>
        <a:graphic>
          <a:graphicData uri="http://schemas.openxmlformats.org/presentationml/2006/ole">
            <p:oleObj spid="_x0000_s86023" name="Equation" r:id="rId7" imgW="4952880" imgH="850680" progId="Equation.DSMT4">
              <p:embed/>
            </p:oleObj>
          </a:graphicData>
        </a:graphic>
      </p:graphicFrame>
      <p:graphicFrame>
        <p:nvGraphicFramePr>
          <p:cNvPr id="86024" name="Object 8"/>
          <p:cNvGraphicFramePr>
            <a:graphicFrameLocks noChangeAspect="1"/>
          </p:cNvGraphicFramePr>
          <p:nvPr/>
        </p:nvGraphicFramePr>
        <p:xfrm>
          <a:off x="4500563" y="4414838"/>
          <a:ext cx="2816225" cy="382587"/>
        </p:xfrm>
        <a:graphic>
          <a:graphicData uri="http://schemas.openxmlformats.org/presentationml/2006/ole">
            <p:oleObj spid="_x0000_s86024" name="Equation" r:id="rId8" imgW="2908080" imgH="393480" progId="Equation.DSMT4">
              <p:embed/>
            </p:oleObj>
          </a:graphicData>
        </a:graphic>
      </p:graphicFrame>
      <p:graphicFrame>
        <p:nvGraphicFramePr>
          <p:cNvPr id="86025" name="Object 9"/>
          <p:cNvGraphicFramePr>
            <a:graphicFrameLocks noChangeAspect="1"/>
          </p:cNvGraphicFramePr>
          <p:nvPr/>
        </p:nvGraphicFramePr>
        <p:xfrm>
          <a:off x="1331913" y="4292600"/>
          <a:ext cx="2473325" cy="382588"/>
        </p:xfrm>
        <a:graphic>
          <a:graphicData uri="http://schemas.openxmlformats.org/presentationml/2006/ole">
            <p:oleObj spid="_x0000_s86025" name="Equation" r:id="rId9" imgW="2552400" imgH="393480" progId="Equation.DSMT4">
              <p:embed/>
            </p:oleObj>
          </a:graphicData>
        </a:graphic>
      </p:graphicFrame>
      <p:graphicFrame>
        <p:nvGraphicFramePr>
          <p:cNvPr id="86026" name="Object 10"/>
          <p:cNvGraphicFramePr>
            <a:graphicFrameLocks noChangeAspect="1"/>
          </p:cNvGraphicFramePr>
          <p:nvPr/>
        </p:nvGraphicFramePr>
        <p:xfrm>
          <a:off x="539750" y="5013325"/>
          <a:ext cx="8058150" cy="912813"/>
        </p:xfrm>
        <a:graphic>
          <a:graphicData uri="http://schemas.openxmlformats.org/presentationml/2006/ole">
            <p:oleObj spid="_x0000_s86026" name="Equation" r:id="rId10" imgW="8318160" imgH="939600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6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15"/>
          <p:cNvSpPr>
            <a:spLocks noChangeArrowheads="1"/>
          </p:cNvSpPr>
          <p:nvPr/>
        </p:nvSpPr>
        <p:spPr bwMode="auto">
          <a:xfrm>
            <a:off x="684213" y="188913"/>
            <a:ext cx="6408737" cy="1439862"/>
          </a:xfrm>
          <a:prstGeom prst="rect">
            <a:avLst/>
          </a:prstGeom>
          <a:solidFill>
            <a:srgbClr val="99CCFF"/>
          </a:solidFill>
          <a:ln w="28575">
            <a:solidFill>
              <a:srgbClr val="D60093"/>
            </a:solidFill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20000"/>
              </a:lnSpc>
            </a:pPr>
            <a:endParaRPr kumimoji="1" lang="zh-CN" altLang="en-US" sz="260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/>
          <a:srcRect l="3732" t="6410" r="60339" b="8974"/>
          <a:stretch>
            <a:fillRect/>
          </a:stretch>
        </p:blipFill>
        <p:spPr bwMode="auto">
          <a:xfrm>
            <a:off x="1371600" y="2593975"/>
            <a:ext cx="464502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6" name="Text Box 4"/>
          <p:cNvSpPr txBox="1">
            <a:spLocks noChangeArrowheads="1"/>
          </p:cNvSpPr>
          <p:nvPr/>
        </p:nvSpPr>
        <p:spPr bwMode="auto">
          <a:xfrm>
            <a:off x="228600" y="2727325"/>
            <a:ext cx="107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 b="1">
                <a:solidFill>
                  <a:srgbClr val="CC0000"/>
                </a:solidFill>
                <a:latin typeface="Times New Roman" pitchFamily="18" charset="0"/>
              </a:rPr>
              <a:t>       </a:t>
            </a:r>
            <a:r>
              <a:rPr kumimoji="1" lang="en-US" altLang="zh-CN" sz="2600">
                <a:solidFill>
                  <a:srgbClr val="CC0000"/>
                </a:solidFill>
                <a:latin typeface="Times New Roman" pitchFamily="18" charset="0"/>
              </a:rPr>
              <a:t> </a:t>
            </a:r>
            <a:r>
              <a:rPr kumimoji="1" lang="zh-CN" altLang="en-US" sz="2600" b="1">
                <a:solidFill>
                  <a:srgbClr val="CC0000"/>
                </a:solidFill>
                <a:latin typeface="Times New Roman" pitchFamily="18" charset="0"/>
                <a:ea typeface="黑体" pitchFamily="2" charset="-122"/>
              </a:rPr>
              <a:t>解</a:t>
            </a:r>
            <a:r>
              <a:rPr kumimoji="1" lang="zh-CN" altLang="en-US" sz="2600" b="1">
                <a:solidFill>
                  <a:srgbClr val="CC0000"/>
                </a:solidFill>
                <a:latin typeface="Symbol" pitchFamily="18" charset="2"/>
              </a:rPr>
              <a:t> </a:t>
            </a:r>
          </a:p>
        </p:txBody>
      </p:sp>
      <p:sp>
        <p:nvSpPr>
          <p:cNvPr id="79878" name="Text Box 6"/>
          <p:cNvSpPr txBox="1">
            <a:spLocks noChangeArrowheads="1"/>
          </p:cNvSpPr>
          <p:nvPr/>
        </p:nvSpPr>
        <p:spPr bwMode="auto">
          <a:xfrm>
            <a:off x="228600" y="3354388"/>
            <a:ext cx="272415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由通解公式得 </a:t>
            </a:r>
          </a:p>
        </p:txBody>
      </p:sp>
      <p:sp>
        <p:nvSpPr>
          <p:cNvPr id="262149" name="Text Box 7"/>
          <p:cNvSpPr txBox="1">
            <a:spLocks noChangeArrowheads="1"/>
          </p:cNvSpPr>
          <p:nvPr/>
        </p:nvSpPr>
        <p:spPr bwMode="auto">
          <a:xfrm>
            <a:off x="228600" y="228600"/>
            <a:ext cx="6318250" cy="476250"/>
          </a:xfrm>
          <a:prstGeom prst="rect">
            <a:avLst/>
          </a:prstGeom>
          <a:noFill/>
          <a:ln w="38100" cmpd="dbl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非齐次线性方程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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P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y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  <a:sym typeface="Symbol" pitchFamily="18" charset="2"/>
              </a:rPr>
              <a:t>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Q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600" b="1" i="1">
                <a:solidFill>
                  <a:srgbClr val="000000"/>
                </a:solidFill>
                <a:latin typeface="Times New Roman" pitchFamily="18" charset="0"/>
              </a:rPr>
              <a:t>x</a:t>
            </a:r>
            <a:r>
              <a:rPr kumimoji="1" lang="en-US" altLang="zh-CN" sz="2600" b="1">
                <a:solidFill>
                  <a:srgbClr val="000000"/>
                </a:solidFill>
                <a:latin typeface="Times New Roman" pitchFamily="18" charset="0"/>
              </a:rPr>
              <a:t>)</a:t>
            </a:r>
            <a:r>
              <a:rPr kumimoji="1" lang="zh-CN" altLang="en-US" sz="2600" b="1">
                <a:solidFill>
                  <a:srgbClr val="000000"/>
                </a:solidFill>
                <a:latin typeface="Times New Roman" pitchFamily="18" charset="0"/>
              </a:rPr>
              <a:t>的通解为 </a:t>
            </a:r>
          </a:p>
        </p:txBody>
      </p:sp>
      <p:pic>
        <p:nvPicPr>
          <p:cNvPr id="262150" name="Picture 8"/>
          <p:cNvPicPr>
            <a:picLocks noChangeAspect="1" noChangeArrowheads="1"/>
          </p:cNvPicPr>
          <p:nvPr/>
        </p:nvPicPr>
        <p:blipFill>
          <a:blip r:embed="rId3"/>
          <a:srcRect t="8888" r="61284" b="8888"/>
          <a:stretch>
            <a:fillRect/>
          </a:stretch>
        </p:blipFill>
        <p:spPr bwMode="auto">
          <a:xfrm>
            <a:off x="2286000" y="819150"/>
            <a:ext cx="4343400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2151" name="Picture 9"/>
          <p:cNvPicPr>
            <a:picLocks noChangeAspect="1" noChangeArrowheads="1"/>
          </p:cNvPicPr>
          <p:nvPr/>
        </p:nvPicPr>
        <p:blipFill>
          <a:blip r:embed="rId4"/>
          <a:srcRect t="17036" r="47699" b="17036"/>
          <a:stretch>
            <a:fillRect/>
          </a:stretch>
        </p:blipFill>
        <p:spPr bwMode="auto">
          <a:xfrm>
            <a:off x="228600" y="1676400"/>
            <a:ext cx="58674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2" name="Picture 10"/>
          <p:cNvPicPr>
            <a:picLocks noChangeAspect="1" noChangeArrowheads="1"/>
          </p:cNvPicPr>
          <p:nvPr/>
        </p:nvPicPr>
        <p:blipFill>
          <a:blip r:embed="rId5"/>
          <a:srcRect r="59926"/>
          <a:stretch>
            <a:fillRect/>
          </a:stretch>
        </p:blipFill>
        <p:spPr bwMode="auto">
          <a:xfrm>
            <a:off x="1371600" y="3886200"/>
            <a:ext cx="44958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3" name="Picture 11"/>
          <p:cNvPicPr>
            <a:picLocks noChangeAspect="1" noChangeArrowheads="1"/>
          </p:cNvPicPr>
          <p:nvPr/>
        </p:nvPicPr>
        <p:blipFill>
          <a:blip r:embed="rId6"/>
          <a:srcRect t="17036" r="63322" b="17036"/>
          <a:stretch>
            <a:fillRect/>
          </a:stretch>
        </p:blipFill>
        <p:spPr bwMode="auto">
          <a:xfrm>
            <a:off x="1600200" y="4724400"/>
            <a:ext cx="41148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4" name="Picture 12"/>
          <p:cNvPicPr>
            <a:picLocks noChangeAspect="1" noChangeArrowheads="1"/>
          </p:cNvPicPr>
          <p:nvPr/>
        </p:nvPicPr>
        <p:blipFill>
          <a:blip r:embed="rId7"/>
          <a:srcRect l="36678" t="17036" r="36153" b="17036"/>
          <a:stretch>
            <a:fillRect/>
          </a:stretch>
        </p:blipFill>
        <p:spPr bwMode="auto">
          <a:xfrm>
            <a:off x="5638800" y="4724400"/>
            <a:ext cx="30480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85" name="Picture 13"/>
          <p:cNvPicPr>
            <a:picLocks noChangeAspect="1" noChangeArrowheads="1"/>
          </p:cNvPicPr>
          <p:nvPr/>
        </p:nvPicPr>
        <p:blipFill>
          <a:blip r:embed="rId8"/>
          <a:srcRect t="17036" r="59926" b="17036"/>
          <a:stretch>
            <a:fillRect/>
          </a:stretch>
        </p:blipFill>
        <p:spPr bwMode="auto">
          <a:xfrm>
            <a:off x="228600" y="5553075"/>
            <a:ext cx="44958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9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9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build="p" autoUpdateAnimBg="0"/>
      <p:bldP spid="79878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1" name="Picture 8"/>
          <p:cNvPicPr>
            <a:picLocks noChangeAspect="1" noChangeArrowheads="1"/>
          </p:cNvPicPr>
          <p:nvPr/>
        </p:nvPicPr>
        <p:blipFill>
          <a:blip r:embed="rId3"/>
          <a:srcRect r="61284"/>
          <a:stretch>
            <a:fillRect/>
          </a:stretch>
        </p:blipFill>
        <p:spPr bwMode="auto">
          <a:xfrm>
            <a:off x="228600" y="476250"/>
            <a:ext cx="4343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179388" y="1341438"/>
            <a:ext cx="10731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600" b="1">
                <a:solidFill>
                  <a:srgbClr val="CC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z="2600">
                <a:solidFill>
                  <a:srgbClr val="0000FF"/>
                </a:solidFill>
                <a:latin typeface="Times New Roman" pitchFamily="18" charset="0"/>
                <a:ea typeface="黑体" pitchFamily="2" charset="-122"/>
              </a:rPr>
              <a:t>解</a:t>
            </a:r>
            <a:r>
              <a:rPr kumimoji="1" lang="zh-CN" altLang="en-US" sz="2600" b="1">
                <a:solidFill>
                  <a:srgbClr val="0000FF"/>
                </a:solidFill>
                <a:latin typeface="Symbol" pitchFamily="18" charset="2"/>
              </a:rPr>
              <a:t> </a:t>
            </a:r>
          </a:p>
        </p:txBody>
      </p:sp>
      <p:graphicFrame>
        <p:nvGraphicFramePr>
          <p:cNvPr id="88076" name="Object 3"/>
          <p:cNvGraphicFramePr>
            <a:graphicFrameLocks noChangeAspect="1"/>
          </p:cNvGraphicFramePr>
          <p:nvPr/>
        </p:nvGraphicFramePr>
        <p:xfrm>
          <a:off x="1404938" y="1412875"/>
          <a:ext cx="6045200" cy="431800"/>
        </p:xfrm>
        <a:graphic>
          <a:graphicData uri="http://schemas.openxmlformats.org/presentationml/2006/ole">
            <p:oleObj spid="_x0000_s13315" name="Equation" r:id="rId4" imgW="6045120" imgH="431640" progId="Equation.DSMT4">
              <p:embed/>
            </p:oleObj>
          </a:graphicData>
        </a:graphic>
      </p:graphicFrame>
      <p:graphicFrame>
        <p:nvGraphicFramePr>
          <p:cNvPr id="88077" name="Object 4"/>
          <p:cNvGraphicFramePr>
            <a:graphicFrameLocks noChangeAspect="1"/>
          </p:cNvGraphicFramePr>
          <p:nvPr/>
        </p:nvGraphicFramePr>
        <p:xfrm>
          <a:off x="1258888" y="2060575"/>
          <a:ext cx="1600200" cy="914400"/>
        </p:xfrm>
        <a:graphic>
          <a:graphicData uri="http://schemas.openxmlformats.org/presentationml/2006/ole">
            <p:oleObj spid="_x0000_s13316" name="Equation" r:id="rId5" imgW="1600200" imgH="914400" progId="Equation.DSMT4">
              <p:embed/>
            </p:oleObj>
          </a:graphicData>
        </a:graphic>
      </p:graphicFrame>
      <p:graphicFrame>
        <p:nvGraphicFramePr>
          <p:cNvPr id="88078" name="Object 5"/>
          <p:cNvGraphicFramePr>
            <a:graphicFrameLocks noChangeAspect="1"/>
          </p:cNvGraphicFramePr>
          <p:nvPr/>
        </p:nvGraphicFramePr>
        <p:xfrm>
          <a:off x="3059113" y="2060575"/>
          <a:ext cx="2540000" cy="914400"/>
        </p:xfrm>
        <a:graphic>
          <a:graphicData uri="http://schemas.openxmlformats.org/presentationml/2006/ole">
            <p:oleObj spid="_x0000_s13317" name="Equation" r:id="rId6" imgW="2539800" imgH="914400" progId="Equation.DSMT4">
              <p:embed/>
            </p:oleObj>
          </a:graphicData>
        </a:graphic>
      </p:graphicFrame>
      <p:graphicFrame>
        <p:nvGraphicFramePr>
          <p:cNvPr id="88079" name="Object 6"/>
          <p:cNvGraphicFramePr>
            <a:graphicFrameLocks noChangeAspect="1"/>
          </p:cNvGraphicFramePr>
          <p:nvPr/>
        </p:nvGraphicFramePr>
        <p:xfrm>
          <a:off x="647700" y="3128963"/>
          <a:ext cx="5715000" cy="406400"/>
        </p:xfrm>
        <a:graphic>
          <a:graphicData uri="http://schemas.openxmlformats.org/presentationml/2006/ole">
            <p:oleObj spid="_x0000_s13318" name="Equation" r:id="rId7" imgW="5715000" imgH="406080" progId="Equation.DSMT4">
              <p:embed/>
            </p:oleObj>
          </a:graphicData>
        </a:graphic>
      </p:graphicFrame>
      <p:graphicFrame>
        <p:nvGraphicFramePr>
          <p:cNvPr id="88080" name="Object 7"/>
          <p:cNvGraphicFramePr>
            <a:graphicFrameLocks noChangeAspect="1"/>
          </p:cNvGraphicFramePr>
          <p:nvPr/>
        </p:nvGraphicFramePr>
        <p:xfrm>
          <a:off x="857250" y="3716338"/>
          <a:ext cx="3886200" cy="698500"/>
        </p:xfrm>
        <a:graphic>
          <a:graphicData uri="http://schemas.openxmlformats.org/presentationml/2006/ole">
            <p:oleObj spid="_x0000_s13319" name="Equation" r:id="rId8" imgW="3886200" imgH="698400" progId="Equation.DSMT4">
              <p:embed/>
            </p:oleObj>
          </a:graphicData>
        </a:graphic>
      </p:graphicFrame>
      <p:graphicFrame>
        <p:nvGraphicFramePr>
          <p:cNvPr id="88081" name="Object 8"/>
          <p:cNvGraphicFramePr>
            <a:graphicFrameLocks noChangeAspect="1"/>
          </p:cNvGraphicFramePr>
          <p:nvPr/>
        </p:nvGraphicFramePr>
        <p:xfrm>
          <a:off x="1403350" y="4695825"/>
          <a:ext cx="3162300" cy="469900"/>
        </p:xfrm>
        <a:graphic>
          <a:graphicData uri="http://schemas.openxmlformats.org/presentationml/2006/ole">
            <p:oleObj spid="_x0000_s13320" name="Equation" r:id="rId9" imgW="3162240" imgH="469800" progId="Equation.DSMT4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3" grpId="0" build="p" autoUpdateAnimBg="0"/>
    </p:bld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华南农业大学高等数学多媒体课件">
  <a:themeElements>
    <a:clrScheme name="华南农业大学高等数学多媒体课件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华南农业大学高等数学多媒体课件">
      <a:majorFont>
        <a:latin typeface="Times New Roman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 r="-33333"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1">
          <a:blip xmlns:r="http://schemas.openxmlformats.org/officeDocument/2006/relationships" r:embed="rId1"/>
          <a:srcRect/>
          <a:stretch>
            <a:fillRect r="-33333"/>
          </a:stretch>
        </a:blip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华南农业大学高等数学多媒体课件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诗情画意">
  <a:themeElements>
    <a:clrScheme name="诗情画意 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DC5900"/>
      </a:hlink>
      <a:folHlink>
        <a:srgbClr val="7979A5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2_华南农业大学高等数学多媒体课件">
  <a:themeElements>
    <a:clrScheme name="2_华南农业大学高等数学多媒体课件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华南农业大学高等数学多媒体课件">
      <a:majorFont>
        <a:latin typeface="Times New Roman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华南农业大学高等数学多媒体课件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华南农业大学高等数学多媒体课件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华南农业大学高等数学多媒体课件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华南农业大学高等数学多媒体课件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华南农业大学高等数学多媒体课件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华南农业大学高等数学多媒体课件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华南农业大学高等数学多媒体课件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华南农业大学高等数学多媒体课件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华南农业大学高等数学多媒体课件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华南农业大学高等数学多媒体课件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华南农业大学高等数学多媒体课件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华南农业大学高等数学多媒体课件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华南农业大学高等数学多媒体课件">
  <a:themeElements>
    <a:clrScheme name="华南农业大学高等数学多媒体课件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华南农业大学高等数学多媒体课件">
      <a:majorFont>
        <a:latin typeface="Times New Roman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华南农业大学高等数学多媒体课件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华南农业大学高等数学多媒体课件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华南农业大学高等数学多媒体课件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5_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背景">
  <a:themeElements>
    <a:clrScheme name="背景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背景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8100" cap="flat" cmpd="dbl" algn="ctr">
          <a:solidFill>
            <a:srgbClr val="CC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2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背景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背景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背景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508</Words>
  <Application>Microsoft Office PowerPoint</Application>
  <PresentationFormat>全屏显示(4:3)</PresentationFormat>
  <Paragraphs>62</Paragraphs>
  <Slides>20</Slides>
  <Notes>0</Notes>
  <HiddenSlides>1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演示文稿设计模板</vt:lpstr>
      </vt:variant>
      <vt:variant>
        <vt:i4>111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20</vt:i4>
      </vt:variant>
    </vt:vector>
  </HeadingPairs>
  <TitlesOfParts>
    <vt:vector size="148" baseType="lpstr">
      <vt:lpstr>Arial</vt:lpstr>
      <vt:lpstr>宋体</vt:lpstr>
      <vt:lpstr>Calibri</vt:lpstr>
      <vt:lpstr>Times New Roman</vt:lpstr>
      <vt:lpstr>楷体_GB2312</vt:lpstr>
      <vt:lpstr>Wingdings</vt:lpstr>
      <vt:lpstr>华文行楷</vt:lpstr>
      <vt:lpstr>黑体</vt:lpstr>
      <vt:lpstr>Symbol</vt:lpstr>
      <vt:lpstr>方正舒体</vt:lpstr>
      <vt:lpstr>华文新魏</vt:lpstr>
      <vt:lpstr>Tahoma</vt:lpstr>
      <vt:lpstr>Office 主题</vt:lpstr>
      <vt:lpstr>华南农业大学高等数学多媒体课件</vt:lpstr>
      <vt:lpstr>背景</vt:lpstr>
      <vt:lpstr>1_背景</vt:lpstr>
      <vt:lpstr>2_背景</vt:lpstr>
      <vt:lpstr>3_背景</vt:lpstr>
      <vt:lpstr>4_背景</vt:lpstr>
      <vt:lpstr>5_背景</vt:lpstr>
      <vt:lpstr>6_背景</vt:lpstr>
      <vt:lpstr>1_华南农业大学高等数学多媒体课件</vt:lpstr>
      <vt:lpstr>诗情画意</vt:lpstr>
      <vt:lpstr>2_华南农业大学高等数学多媒体课件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华南农业大学高等数学多媒体课件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背景</vt:lpstr>
      <vt:lpstr>1_背景</vt:lpstr>
      <vt:lpstr>1_背景</vt:lpstr>
      <vt:lpstr>1_背景</vt:lpstr>
      <vt:lpstr>1_背景</vt:lpstr>
      <vt:lpstr>1_背景</vt:lpstr>
      <vt:lpstr>1_背景</vt:lpstr>
      <vt:lpstr>1_背景</vt:lpstr>
      <vt:lpstr>1_背景</vt:lpstr>
      <vt:lpstr>1_背景</vt:lpstr>
      <vt:lpstr>1_背景</vt:lpstr>
      <vt:lpstr>1_背景</vt:lpstr>
      <vt:lpstr>2_背景</vt:lpstr>
      <vt:lpstr>2_背景</vt:lpstr>
      <vt:lpstr>2_背景</vt:lpstr>
      <vt:lpstr>2_背景</vt:lpstr>
      <vt:lpstr>2_背景</vt:lpstr>
      <vt:lpstr>2_背景</vt:lpstr>
      <vt:lpstr>2_背景</vt:lpstr>
      <vt:lpstr>2_背景</vt:lpstr>
      <vt:lpstr>2_背景</vt:lpstr>
      <vt:lpstr>2_背景</vt:lpstr>
      <vt:lpstr>2_背景</vt:lpstr>
      <vt:lpstr>3_背景</vt:lpstr>
      <vt:lpstr>3_背景</vt:lpstr>
      <vt:lpstr>3_背景</vt:lpstr>
      <vt:lpstr>3_背景</vt:lpstr>
      <vt:lpstr>3_背景</vt:lpstr>
      <vt:lpstr>3_背景</vt:lpstr>
      <vt:lpstr>3_背景</vt:lpstr>
      <vt:lpstr>3_背景</vt:lpstr>
      <vt:lpstr>3_背景</vt:lpstr>
      <vt:lpstr>3_背景</vt:lpstr>
      <vt:lpstr>3_背景</vt:lpstr>
      <vt:lpstr>4_背景</vt:lpstr>
      <vt:lpstr>4_背景</vt:lpstr>
      <vt:lpstr>4_背景</vt:lpstr>
      <vt:lpstr>4_背景</vt:lpstr>
      <vt:lpstr>4_背景</vt:lpstr>
      <vt:lpstr>4_背景</vt:lpstr>
      <vt:lpstr>4_背景</vt:lpstr>
      <vt:lpstr>4_背景</vt:lpstr>
      <vt:lpstr>4_背景</vt:lpstr>
      <vt:lpstr>4_背景</vt:lpstr>
      <vt:lpstr>4_背景</vt:lpstr>
      <vt:lpstr>5_背景</vt:lpstr>
      <vt:lpstr>5_背景</vt:lpstr>
      <vt:lpstr>5_背景</vt:lpstr>
      <vt:lpstr>5_背景</vt:lpstr>
      <vt:lpstr>5_背景</vt:lpstr>
      <vt:lpstr>5_背景</vt:lpstr>
      <vt:lpstr>5_背景</vt:lpstr>
      <vt:lpstr>5_背景</vt:lpstr>
      <vt:lpstr>5_背景</vt:lpstr>
      <vt:lpstr>5_背景</vt:lpstr>
      <vt:lpstr>5_背景</vt:lpstr>
      <vt:lpstr>6_背景</vt:lpstr>
      <vt:lpstr>6_背景</vt:lpstr>
      <vt:lpstr>6_背景</vt:lpstr>
      <vt:lpstr>6_背景</vt:lpstr>
      <vt:lpstr>6_背景</vt:lpstr>
      <vt:lpstr>6_背景</vt:lpstr>
      <vt:lpstr>6_背景</vt:lpstr>
      <vt:lpstr>6_背景</vt:lpstr>
      <vt:lpstr>6_背景</vt:lpstr>
      <vt:lpstr>6_背景</vt:lpstr>
      <vt:lpstr>6_背景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1_华南农业大学高等数学多媒体课件</vt:lpstr>
      <vt:lpstr>Equation</vt:lpstr>
      <vt:lpstr>文档</vt:lpstr>
      <vt:lpstr>公式</vt:lpstr>
      <vt:lpstr>Word.Document.12</vt:lpstr>
      <vt:lpstr>MathType 6.0 Equation</vt:lpstr>
      <vt:lpstr>第三节  一阶线性微分方程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二、伯努利方程</vt:lpstr>
      <vt:lpstr>幻灯片 16</vt:lpstr>
      <vt:lpstr>幻灯片 17</vt:lpstr>
      <vt:lpstr>伯努利(1654 – 1705)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第三节  一阶线性微分方程</dc:title>
  <dc:creator>Administrator</dc:creator>
  <cp:lastModifiedBy>微软用户</cp:lastModifiedBy>
  <cp:revision>54</cp:revision>
  <dcterms:created xsi:type="dcterms:W3CDTF">2018-05-29T09:33:19Z</dcterms:created>
  <dcterms:modified xsi:type="dcterms:W3CDTF">2019-05-09T14:56:39Z</dcterms:modified>
</cp:coreProperties>
</file>